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40"/>
  </p:notesMasterIdLst>
  <p:sldIdLst>
    <p:sldId id="277" r:id="rId3"/>
    <p:sldId id="261" r:id="rId4"/>
    <p:sldId id="266" r:id="rId5"/>
    <p:sldId id="257" r:id="rId6"/>
    <p:sldId id="267" r:id="rId7"/>
    <p:sldId id="258" r:id="rId8"/>
    <p:sldId id="260" r:id="rId9"/>
    <p:sldId id="259" r:id="rId10"/>
    <p:sldId id="262" r:id="rId11"/>
    <p:sldId id="263" r:id="rId12"/>
    <p:sldId id="284" r:id="rId13"/>
    <p:sldId id="264" r:id="rId14"/>
    <p:sldId id="273" r:id="rId15"/>
    <p:sldId id="265" r:id="rId16"/>
    <p:sldId id="268" r:id="rId17"/>
    <p:sldId id="269" r:id="rId18"/>
    <p:sldId id="270" r:id="rId19"/>
    <p:sldId id="274" r:id="rId20"/>
    <p:sldId id="271" r:id="rId21"/>
    <p:sldId id="272" r:id="rId22"/>
    <p:sldId id="280" r:id="rId23"/>
    <p:sldId id="281" r:id="rId24"/>
    <p:sldId id="282" r:id="rId25"/>
    <p:sldId id="294" r:id="rId26"/>
    <p:sldId id="283" r:id="rId27"/>
    <p:sldId id="285" r:id="rId28"/>
    <p:sldId id="286" r:id="rId29"/>
    <p:sldId id="287" r:id="rId30"/>
    <p:sldId id="288" r:id="rId31"/>
    <p:sldId id="289" r:id="rId32"/>
    <p:sldId id="290" r:id="rId33"/>
    <p:sldId id="291" r:id="rId34"/>
    <p:sldId id="296" r:id="rId35"/>
    <p:sldId id="295" r:id="rId36"/>
    <p:sldId id="292" r:id="rId37"/>
    <p:sldId id="293" r:id="rId38"/>
    <p:sldId id="276"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226" autoAdjust="0"/>
    <p:restoredTop sz="79290" autoAdjust="0"/>
  </p:normalViewPr>
  <p:slideViewPr>
    <p:cSldViewPr snapToGrid="0">
      <p:cViewPr varScale="1">
        <p:scale>
          <a:sx n="55" d="100"/>
          <a:sy n="55" d="100"/>
        </p:scale>
        <p:origin x="64" y="640"/>
      </p:cViewPr>
      <p:guideLst/>
    </p:cSldViewPr>
  </p:slideViewPr>
  <p:outlineViewPr>
    <p:cViewPr>
      <p:scale>
        <a:sx n="33" d="100"/>
        <a:sy n="33" d="100"/>
      </p:scale>
      <p:origin x="0" y="-13856"/>
    </p:cViewPr>
  </p:outlin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81" d="100"/>
          <a:sy n="81" d="100"/>
        </p:scale>
        <p:origin x="2316" y="5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61647A-8F59-4DC4-992F-B38D03EB3AF8}" type="datetimeFigureOut">
              <a:rPr lang="en-US" smtClean="0"/>
              <a:t>2/26/2025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D037CE-6A37-46FF-9E28-47BADCACBB60}" type="slidenum">
              <a:rPr lang="en-US" smtClean="0"/>
              <a:t>‹#›</a:t>
            </a:fld>
            <a:endParaRPr lang="en-US"/>
          </a:p>
        </p:txBody>
      </p:sp>
    </p:spTree>
    <p:extLst>
      <p:ext uri="{BB962C8B-B14F-4D97-AF65-F5344CB8AC3E}">
        <p14:creationId xmlns:p14="http://schemas.microsoft.com/office/powerpoint/2010/main" val="4278321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D037CE-6A37-46FF-9E28-47BADCACBB6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2617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 will first cover how to write the introductions/methods for research. The requirements for a good research introduction and methods section is completely different than the EBP or QI project. You can skip forward to the appropriate section that you need in this video or the PowerPoint. If you select the wrong category (research versus non-research) then the branching logic in the online application will not take you to the appropriate sections. Keep this in mind if you have trouble locating the data entry screens.</a:t>
            </a:r>
          </a:p>
        </p:txBody>
      </p:sp>
      <p:sp>
        <p:nvSpPr>
          <p:cNvPr id="4" name="Slide Number Placeholder 3"/>
          <p:cNvSpPr>
            <a:spLocks noGrp="1"/>
          </p:cNvSpPr>
          <p:nvPr>
            <p:ph type="sldNum" sz="quarter" idx="5"/>
          </p:nvPr>
        </p:nvSpPr>
        <p:spPr/>
        <p:txBody>
          <a:bodyPr/>
          <a:lstStyle/>
          <a:p>
            <a:fld id="{47D037CE-6A37-46FF-9E28-47BADCACBB60}" type="slidenum">
              <a:rPr lang="en-US" smtClean="0"/>
              <a:t>14</a:t>
            </a:fld>
            <a:endParaRPr lang="en-US"/>
          </a:p>
        </p:txBody>
      </p:sp>
    </p:spTree>
    <p:extLst>
      <p:ext uri="{BB962C8B-B14F-4D97-AF65-F5344CB8AC3E}">
        <p14:creationId xmlns:p14="http://schemas.microsoft.com/office/powerpoint/2010/main" val="2159705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a:t>first, engage the reader by establishing a clear description of your subject, and the context of why that subject actually matters. Why should they care? How does it impact patient? You can include any statistics identified in the literature or reliable organizations. This could be something like mortality rates provided by the CDC. You can even mention financial impact. There are many ways to do this depending on your topic.</a:t>
            </a:r>
          </a:p>
          <a:p>
            <a:pPr marL="228600" indent="-228600">
              <a:buAutoNum type="arabicParenR"/>
            </a:pPr>
            <a:r>
              <a:rPr lang="en-US" dirty="0"/>
              <a:t>The next step after stating your topic, why it is important, and a quick description of background information, you can then state the purpose. Often this is done by creating a sentence towards the end of the introduction section that starts, “The purpose of this study is to….”, and then you state what you plan on doing. This includes the overall purpose and is not the same as specific aims or research questions.</a:t>
            </a:r>
          </a:p>
          <a:p>
            <a:pPr marL="228600" indent="-228600">
              <a:buAutoNum type="arabicParenR"/>
            </a:pPr>
            <a:r>
              <a:rPr lang="en-US" dirty="0"/>
              <a:t>The introduction provides a rationale for the study, explaining why the research is necessary and how it will contribute to the existing body of knowledge. </a:t>
            </a:r>
          </a:p>
        </p:txBody>
      </p:sp>
      <p:sp>
        <p:nvSpPr>
          <p:cNvPr id="4" name="Slide Number Placeholder 3"/>
          <p:cNvSpPr>
            <a:spLocks noGrp="1"/>
          </p:cNvSpPr>
          <p:nvPr>
            <p:ph type="sldNum" sz="quarter" idx="5"/>
          </p:nvPr>
        </p:nvSpPr>
        <p:spPr/>
        <p:txBody>
          <a:bodyPr/>
          <a:lstStyle/>
          <a:p>
            <a:fld id="{47D037CE-6A37-46FF-9E28-47BADCACBB60}" type="slidenum">
              <a:rPr lang="en-US" smtClean="0"/>
              <a:t>15</a:t>
            </a:fld>
            <a:endParaRPr lang="en-US"/>
          </a:p>
        </p:txBody>
      </p:sp>
    </p:spTree>
    <p:extLst>
      <p:ext uri="{BB962C8B-B14F-4D97-AF65-F5344CB8AC3E}">
        <p14:creationId xmlns:p14="http://schemas.microsoft.com/office/powerpoint/2010/main" val="2176799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key points that you need to consider when you write up your introduction for research. These are often missed pieces of information that are critical to a successful grant.</a:t>
            </a:r>
          </a:p>
        </p:txBody>
      </p:sp>
      <p:sp>
        <p:nvSpPr>
          <p:cNvPr id="4" name="Slide Number Placeholder 3"/>
          <p:cNvSpPr>
            <a:spLocks noGrp="1"/>
          </p:cNvSpPr>
          <p:nvPr>
            <p:ph type="sldNum" sz="quarter" idx="5"/>
          </p:nvPr>
        </p:nvSpPr>
        <p:spPr/>
        <p:txBody>
          <a:bodyPr/>
          <a:lstStyle/>
          <a:p>
            <a:fld id="{47D037CE-6A37-46FF-9E28-47BADCACBB60}" type="slidenum">
              <a:rPr lang="en-US" smtClean="0"/>
              <a:t>16</a:t>
            </a:fld>
            <a:endParaRPr lang="en-US"/>
          </a:p>
        </p:txBody>
      </p:sp>
    </p:spTree>
    <p:extLst>
      <p:ext uri="{BB962C8B-B14F-4D97-AF65-F5344CB8AC3E}">
        <p14:creationId xmlns:p14="http://schemas.microsoft.com/office/powerpoint/2010/main" val="23350103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research question is a clear, focused, and concise question that guides a research study. It defines the scope of the investigation and helps determine the direction of the research. The research question serves as the foundation for the entire study, shaping the methodology, data collection, and analysis.</a:t>
            </a:r>
          </a:p>
          <a:p>
            <a:endParaRPr lang="en-US" b="1" dirty="0"/>
          </a:p>
          <a:p>
            <a:r>
              <a:rPr lang="en-US" b="1" dirty="0"/>
              <a:t>So the research question must be related to your topic, your purpose statement, the way you collect data, the way you interpret and explain the findings. After you finish writing your final manuscript </a:t>
            </a:r>
            <a:r>
              <a:rPr lang="en-US" b="1" dirty="0" err="1"/>
              <a:t>manuscript</a:t>
            </a:r>
            <a:r>
              <a:rPr lang="en-US" b="1" dirty="0"/>
              <a:t> you should be able to read the results and conclusion and be able to state </a:t>
            </a:r>
            <a:r>
              <a:rPr lang="en-US" b="1" dirty="0" err="1"/>
              <a:t>wether</a:t>
            </a:r>
            <a:r>
              <a:rPr lang="en-US" b="1" dirty="0"/>
              <a:t> or not you answered your RQ.</a:t>
            </a:r>
          </a:p>
          <a:p>
            <a:endParaRPr lang="en-US" b="1" dirty="0"/>
          </a:p>
          <a:p>
            <a:r>
              <a:rPr lang="en-US" b="1" dirty="0"/>
              <a:t>Clear:</a:t>
            </a:r>
            <a:r>
              <a:rPr lang="en-US" dirty="0"/>
              <a:t> Easily understood, with precise language and no ambiguity.</a:t>
            </a:r>
          </a:p>
          <a:p>
            <a:r>
              <a:rPr lang="en-US" b="1" dirty="0"/>
              <a:t>Focused:</a:t>
            </a:r>
            <a:r>
              <a:rPr lang="en-US" dirty="0"/>
              <a:t> Specific enough to guide the research without being too broad or too narrow.</a:t>
            </a:r>
          </a:p>
          <a:p>
            <a:r>
              <a:rPr lang="en-US" b="1" dirty="0"/>
              <a:t>Feasible:</a:t>
            </a:r>
            <a:r>
              <a:rPr lang="en-US" dirty="0"/>
              <a:t> Achievable within the scope of the researcher's resources and time frame.</a:t>
            </a:r>
          </a:p>
          <a:p>
            <a:r>
              <a:rPr lang="en-US" b="1" dirty="0"/>
              <a:t>Significant:</a:t>
            </a:r>
            <a:r>
              <a:rPr lang="en-US" dirty="0"/>
              <a:t> Addresses an important issue that has relevance and potential impact on the field.</a:t>
            </a:r>
          </a:p>
          <a:p>
            <a:r>
              <a:rPr lang="en-US" b="1" dirty="0"/>
              <a:t>Researchable:</a:t>
            </a:r>
            <a:r>
              <a:rPr lang="en-US" dirty="0"/>
              <a:t> Capable of being investigated through empirical methods and data collection.</a:t>
            </a:r>
          </a:p>
          <a:p>
            <a:endParaRPr lang="en-US" dirty="0"/>
          </a:p>
          <a:p>
            <a:r>
              <a:rPr lang="en-US" dirty="0"/>
              <a:t>A strong research question lays the foundation for a successful study by clearly defining what the researcher seeks to discover or understand.</a:t>
            </a:r>
          </a:p>
          <a:p>
            <a:endParaRPr lang="en-US" dirty="0"/>
          </a:p>
          <a:p>
            <a:r>
              <a:rPr lang="en-US" dirty="0"/>
              <a:t>A well-crafted research question provides a clear focus for the study and ensures that the research is relevant and valuable.</a:t>
            </a:r>
          </a:p>
        </p:txBody>
      </p:sp>
      <p:sp>
        <p:nvSpPr>
          <p:cNvPr id="4" name="Slide Number Placeholder 3"/>
          <p:cNvSpPr>
            <a:spLocks noGrp="1"/>
          </p:cNvSpPr>
          <p:nvPr>
            <p:ph type="sldNum" sz="quarter" idx="5"/>
          </p:nvPr>
        </p:nvSpPr>
        <p:spPr/>
        <p:txBody>
          <a:bodyPr/>
          <a:lstStyle/>
          <a:p>
            <a:fld id="{47D037CE-6A37-46FF-9E28-47BADCACBB60}" type="slidenum">
              <a:rPr lang="en-US" smtClean="0"/>
              <a:t>17</a:t>
            </a:fld>
            <a:endParaRPr lang="en-US"/>
          </a:p>
        </p:txBody>
      </p:sp>
    </p:spTree>
    <p:extLst>
      <p:ext uri="{BB962C8B-B14F-4D97-AF65-F5344CB8AC3E}">
        <p14:creationId xmlns:p14="http://schemas.microsoft.com/office/powerpoint/2010/main" val="1877025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specific measurement tools or psychometric instruments are not mentioned in research questions normally. </a:t>
            </a:r>
          </a:p>
        </p:txBody>
      </p:sp>
      <p:sp>
        <p:nvSpPr>
          <p:cNvPr id="4" name="Slide Number Placeholder 3"/>
          <p:cNvSpPr>
            <a:spLocks noGrp="1"/>
          </p:cNvSpPr>
          <p:nvPr>
            <p:ph type="sldNum" sz="quarter" idx="5"/>
          </p:nvPr>
        </p:nvSpPr>
        <p:spPr/>
        <p:txBody>
          <a:bodyPr/>
          <a:lstStyle/>
          <a:p>
            <a:fld id="{47D037CE-6A37-46FF-9E28-47BADCACBB60}" type="slidenum">
              <a:rPr lang="en-US" smtClean="0"/>
              <a:t>18</a:t>
            </a:fld>
            <a:endParaRPr lang="en-US"/>
          </a:p>
        </p:txBody>
      </p:sp>
    </p:spTree>
    <p:extLst>
      <p:ext uri="{BB962C8B-B14F-4D97-AF65-F5344CB8AC3E}">
        <p14:creationId xmlns:p14="http://schemas.microsoft.com/office/powerpoint/2010/main" val="36733691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these examples you would need to be more specific in the interventions you want to study. Research questions need to clearly identify your subject and population. They need to also identify your interventions that will be in your study.</a:t>
            </a:r>
          </a:p>
          <a:p>
            <a:endParaRPr lang="en-US" dirty="0"/>
          </a:p>
          <a:p>
            <a:r>
              <a:rPr lang="en-US" dirty="0"/>
              <a:t>Your research question needs reflect the actual content in your introduction. A common mistake is creating an introduction or methods section that does not mention the subject, population, or setting in your research question. </a:t>
            </a:r>
          </a:p>
          <a:p>
            <a:endParaRPr lang="en-US" dirty="0"/>
          </a:p>
          <a:p>
            <a:r>
              <a:rPr lang="en-US" dirty="0"/>
              <a:t>It is also a common mistake to create an introduction or methods section that includes content not related to your RQ and what you planned on covering. It is easy to get off topic because you found something interesting in your literature. Be sure to not go off topic. What you use to measure your variables must be logically related to your research question. For example, if your RQ wants to measure pain, do not use a survey to measure anxiety in your study.  I will discuss this more when I get to the methods section.</a:t>
            </a:r>
          </a:p>
          <a:p>
            <a:endParaRPr lang="en-US" dirty="0"/>
          </a:p>
          <a:p>
            <a:endParaRPr lang="en-US" dirty="0"/>
          </a:p>
        </p:txBody>
      </p:sp>
      <p:sp>
        <p:nvSpPr>
          <p:cNvPr id="4" name="Slide Number Placeholder 3"/>
          <p:cNvSpPr>
            <a:spLocks noGrp="1"/>
          </p:cNvSpPr>
          <p:nvPr>
            <p:ph type="sldNum" sz="quarter" idx="5"/>
          </p:nvPr>
        </p:nvSpPr>
        <p:spPr/>
        <p:txBody>
          <a:bodyPr/>
          <a:lstStyle/>
          <a:p>
            <a:fld id="{47D037CE-6A37-46FF-9E28-47BADCACBB60}" type="slidenum">
              <a:rPr lang="en-US" smtClean="0"/>
              <a:t>19</a:t>
            </a:fld>
            <a:endParaRPr lang="en-US"/>
          </a:p>
        </p:txBody>
      </p:sp>
    </p:spTree>
    <p:extLst>
      <p:ext uri="{BB962C8B-B14F-4D97-AF65-F5344CB8AC3E}">
        <p14:creationId xmlns:p14="http://schemas.microsoft.com/office/powerpoint/2010/main" val="35197744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D037CE-6A37-46FF-9E28-47BADCACBB60}" type="slidenum">
              <a:rPr lang="en-US" smtClean="0"/>
              <a:t>20</a:t>
            </a:fld>
            <a:endParaRPr lang="en-US"/>
          </a:p>
        </p:txBody>
      </p:sp>
    </p:spTree>
    <p:extLst>
      <p:ext uri="{BB962C8B-B14F-4D97-AF65-F5344CB8AC3E}">
        <p14:creationId xmlns:p14="http://schemas.microsoft.com/office/powerpoint/2010/main" val="18586435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21</a:t>
            </a:fld>
            <a:endParaRPr lang="en-US"/>
          </a:p>
        </p:txBody>
      </p:sp>
    </p:spTree>
    <p:extLst>
      <p:ext uri="{BB962C8B-B14F-4D97-AF65-F5344CB8AC3E}">
        <p14:creationId xmlns:p14="http://schemas.microsoft.com/office/powerpoint/2010/main" val="19040344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22</a:t>
            </a:fld>
            <a:endParaRPr lang="en-US"/>
          </a:p>
        </p:txBody>
      </p:sp>
    </p:spTree>
    <p:extLst>
      <p:ext uri="{BB962C8B-B14F-4D97-AF65-F5344CB8AC3E}">
        <p14:creationId xmlns:p14="http://schemas.microsoft.com/office/powerpoint/2010/main" val="1896754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23</a:t>
            </a:fld>
            <a:endParaRPr lang="en-US"/>
          </a:p>
        </p:txBody>
      </p:sp>
    </p:spTree>
    <p:extLst>
      <p:ext uri="{BB962C8B-B14F-4D97-AF65-F5344CB8AC3E}">
        <p14:creationId xmlns:p14="http://schemas.microsoft.com/office/powerpoint/2010/main" val="316833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discuss research, evidence-based practice, and quality improvement. When you look at the Dean Hayden Research Grant application you will notice there are two distinctly separate sections of the application. One section is for research and the other section is for both EBP and QI. It is important to note that a literature review alone does not qualify for the Dean Hayden Research Grant.</a:t>
            </a:r>
          </a:p>
          <a:p>
            <a:endParaRPr lang="en-US" dirty="0"/>
          </a:p>
          <a:p>
            <a:r>
              <a:rPr lang="en-US" dirty="0"/>
              <a:t>For an EBP or QI project that does not include implementation, there must be a plan for project implementation and analysis articulated in the methods section.</a:t>
            </a:r>
          </a:p>
          <a:p>
            <a:endParaRPr lang="en-US" dirty="0"/>
          </a:p>
          <a:p>
            <a:r>
              <a:rPr lang="en-US" dirty="0"/>
              <a:t>As you complete your application online there are specific character limitations  for each section. You can see these limits at the beginning of each section.  You will need to be clear and concise with your narratives. You do not have to fill the entire character limit that is available to you. What is important is that you simply and clearly describe what you plan on d  </a:t>
            </a:r>
            <a:r>
              <a:rPr lang="en-US" dirty="0" err="1"/>
              <a:t>oing</a:t>
            </a:r>
            <a:r>
              <a:rPr lang="en-US" dirty="0"/>
              <a:t> for your research, EBP, or QI initiatives.</a:t>
            </a:r>
          </a:p>
        </p:txBody>
      </p:sp>
      <p:sp>
        <p:nvSpPr>
          <p:cNvPr id="4" name="Slide Number Placeholder 3"/>
          <p:cNvSpPr>
            <a:spLocks noGrp="1"/>
          </p:cNvSpPr>
          <p:nvPr>
            <p:ph type="sldNum" sz="quarter" idx="5"/>
          </p:nvPr>
        </p:nvSpPr>
        <p:spPr/>
        <p:txBody>
          <a:bodyPr/>
          <a:lstStyle/>
          <a:p>
            <a:fld id="{47D037CE-6A37-46FF-9E28-47BADCACBB60}" type="slidenum">
              <a:rPr lang="en-US" smtClean="0"/>
              <a:t>2</a:t>
            </a:fld>
            <a:endParaRPr lang="en-US"/>
          </a:p>
        </p:txBody>
      </p:sp>
    </p:spTree>
    <p:extLst>
      <p:ext uri="{BB962C8B-B14F-4D97-AF65-F5344CB8AC3E}">
        <p14:creationId xmlns:p14="http://schemas.microsoft.com/office/powerpoint/2010/main" val="19268201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26</a:t>
            </a:fld>
            <a:endParaRPr lang="en-US"/>
          </a:p>
        </p:txBody>
      </p:sp>
    </p:spTree>
    <p:extLst>
      <p:ext uri="{BB962C8B-B14F-4D97-AF65-F5344CB8AC3E}">
        <p14:creationId xmlns:p14="http://schemas.microsoft.com/office/powerpoint/2010/main" val="3912828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27</a:t>
            </a:fld>
            <a:endParaRPr lang="en-US"/>
          </a:p>
        </p:txBody>
      </p:sp>
    </p:spTree>
    <p:extLst>
      <p:ext uri="{BB962C8B-B14F-4D97-AF65-F5344CB8AC3E}">
        <p14:creationId xmlns:p14="http://schemas.microsoft.com/office/powerpoint/2010/main" val="19684819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28</a:t>
            </a:fld>
            <a:endParaRPr lang="en-US"/>
          </a:p>
        </p:txBody>
      </p:sp>
    </p:spTree>
    <p:extLst>
      <p:ext uri="{BB962C8B-B14F-4D97-AF65-F5344CB8AC3E}">
        <p14:creationId xmlns:p14="http://schemas.microsoft.com/office/powerpoint/2010/main" val="4213174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29</a:t>
            </a:fld>
            <a:endParaRPr lang="en-US"/>
          </a:p>
        </p:txBody>
      </p:sp>
    </p:spTree>
    <p:extLst>
      <p:ext uri="{BB962C8B-B14F-4D97-AF65-F5344CB8AC3E}">
        <p14:creationId xmlns:p14="http://schemas.microsoft.com/office/powerpoint/2010/main" val="21947900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 tried to make this more obvious, but not very successfully</a:t>
            </a:r>
          </a:p>
        </p:txBody>
      </p:sp>
      <p:sp>
        <p:nvSpPr>
          <p:cNvPr id="4" name="Slide Number Placeholder 3"/>
          <p:cNvSpPr>
            <a:spLocks noGrp="1"/>
          </p:cNvSpPr>
          <p:nvPr>
            <p:ph type="sldNum" sz="quarter" idx="5"/>
          </p:nvPr>
        </p:nvSpPr>
        <p:spPr/>
        <p:txBody>
          <a:bodyPr/>
          <a:lstStyle/>
          <a:p>
            <a:fld id="{DEC0AADF-BC64-4FC8-AD9A-F2FE9BDE8ED1}" type="slidenum">
              <a:rPr lang="en-US" smtClean="0"/>
              <a:t>30</a:t>
            </a:fld>
            <a:endParaRPr lang="en-US"/>
          </a:p>
        </p:txBody>
      </p:sp>
    </p:spTree>
    <p:extLst>
      <p:ext uri="{BB962C8B-B14F-4D97-AF65-F5344CB8AC3E}">
        <p14:creationId xmlns:p14="http://schemas.microsoft.com/office/powerpoint/2010/main" val="17656661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31</a:t>
            </a:fld>
            <a:endParaRPr lang="en-US"/>
          </a:p>
        </p:txBody>
      </p:sp>
    </p:spTree>
    <p:extLst>
      <p:ext uri="{BB962C8B-B14F-4D97-AF65-F5344CB8AC3E}">
        <p14:creationId xmlns:p14="http://schemas.microsoft.com/office/powerpoint/2010/main" val="16890310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32</a:t>
            </a:fld>
            <a:endParaRPr lang="en-US"/>
          </a:p>
        </p:txBody>
      </p:sp>
    </p:spTree>
    <p:extLst>
      <p:ext uri="{BB962C8B-B14F-4D97-AF65-F5344CB8AC3E}">
        <p14:creationId xmlns:p14="http://schemas.microsoft.com/office/powerpoint/2010/main" val="831942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35</a:t>
            </a:fld>
            <a:endParaRPr lang="en-US"/>
          </a:p>
        </p:txBody>
      </p:sp>
    </p:spTree>
    <p:extLst>
      <p:ext uri="{BB962C8B-B14F-4D97-AF65-F5344CB8AC3E}">
        <p14:creationId xmlns:p14="http://schemas.microsoft.com/office/powerpoint/2010/main" val="20823476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your writing makes it easy for someone to easily identify your topic, why its important, a description of your variables and how they are measured, and then make sure the statistical plan is congruent with your variables. Make sure that everything discussed in the methods section and stats section is also congruent with what you mentioned in your introduction. It is very common to read a methods section that doesn’t relate well with what was discussed as the purpose of the work. If your purpose is to improve adherence to some protocol, be sure that your measurements and statistical plan match that. For example, in this case do not focus on just user satisfaction  in the statistical analysis if your goal was adherence.</a:t>
            </a:r>
          </a:p>
        </p:txBody>
      </p:sp>
      <p:sp>
        <p:nvSpPr>
          <p:cNvPr id="4" name="Slide Number Placeholder 3"/>
          <p:cNvSpPr>
            <a:spLocks noGrp="1"/>
          </p:cNvSpPr>
          <p:nvPr>
            <p:ph type="sldNum" sz="quarter" idx="5"/>
          </p:nvPr>
        </p:nvSpPr>
        <p:spPr/>
        <p:txBody>
          <a:bodyPr/>
          <a:lstStyle/>
          <a:p>
            <a:fld id="{47D037CE-6A37-46FF-9E28-47BADCACBB60}" type="slidenum">
              <a:rPr lang="en-US" smtClean="0"/>
              <a:t>36</a:t>
            </a:fld>
            <a:endParaRPr lang="en-US"/>
          </a:p>
        </p:txBody>
      </p:sp>
    </p:spTree>
    <p:extLst>
      <p:ext uri="{BB962C8B-B14F-4D97-AF65-F5344CB8AC3E}">
        <p14:creationId xmlns:p14="http://schemas.microsoft.com/office/powerpoint/2010/main" val="3814420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D037CE-6A37-46FF-9E28-47BADCACBB60}" type="slidenum">
              <a:rPr lang="en-US" smtClean="0"/>
              <a:t>3</a:t>
            </a:fld>
            <a:endParaRPr lang="en-US"/>
          </a:p>
        </p:txBody>
      </p:sp>
    </p:spTree>
    <p:extLst>
      <p:ext uri="{BB962C8B-B14F-4D97-AF65-F5344CB8AC3E}">
        <p14:creationId xmlns:p14="http://schemas.microsoft.com/office/powerpoint/2010/main" val="3049418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The Dean Hayden Resident Research and Evidence Based Practice Grant is awarded up to $5,000 and is open to AANA resident members meeting the following criteria listed here.</a:t>
            </a:r>
          </a:p>
          <a:p>
            <a:endParaRPr lang="en-US" sz="2800" dirty="0"/>
          </a:p>
          <a:p>
            <a:r>
              <a:rPr lang="en-US" sz="2800" dirty="0"/>
              <a:t>You must be in good standing academically with your school. This will include a letter of support that must be completed by your program administrator OR your research advisor. CRNAs are not eligible for this grant.</a:t>
            </a:r>
          </a:p>
          <a:p>
            <a:endParaRPr lang="en-US" sz="2800" dirty="0"/>
          </a:p>
          <a:p>
            <a:r>
              <a:rPr lang="en-US" sz="2800" dirty="0"/>
              <a:t>The Dean Hayden Grant has only 2 categories to select from when you apply. It is either research or non-research. Research includes quantitative or qualitative research. The non-research category includes both EBP and quality improvement. I will discuss these next to clarify which category you should select when complete your application.</a:t>
            </a:r>
          </a:p>
        </p:txBody>
      </p:sp>
      <p:sp>
        <p:nvSpPr>
          <p:cNvPr id="4" name="Slide Number Placeholder 3"/>
          <p:cNvSpPr>
            <a:spLocks noGrp="1"/>
          </p:cNvSpPr>
          <p:nvPr>
            <p:ph type="sldNum" sz="quarter" idx="5"/>
          </p:nvPr>
        </p:nvSpPr>
        <p:spPr/>
        <p:txBody>
          <a:bodyPr/>
          <a:lstStyle/>
          <a:p>
            <a:fld id="{47D037CE-6A37-46FF-9E28-47BADCACBB60}" type="slidenum">
              <a:rPr lang="en-US" smtClean="0"/>
              <a:t>4</a:t>
            </a:fld>
            <a:endParaRPr lang="en-US"/>
          </a:p>
        </p:txBody>
      </p:sp>
    </p:spTree>
    <p:extLst>
      <p:ext uri="{BB962C8B-B14F-4D97-AF65-F5344CB8AC3E}">
        <p14:creationId xmlns:p14="http://schemas.microsoft.com/office/powerpoint/2010/main" val="126686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list of documentation required when you submit an application. You will need to submit your references in APA format and not AMA. You will also only include your references in the section of the application that specifically states for you to include references. Don’t include references in the other sections that do not ask for them. There is only one field in the application that is intended for references.</a:t>
            </a:r>
          </a:p>
        </p:txBody>
      </p:sp>
      <p:sp>
        <p:nvSpPr>
          <p:cNvPr id="4" name="Slide Number Placeholder 3"/>
          <p:cNvSpPr>
            <a:spLocks noGrp="1"/>
          </p:cNvSpPr>
          <p:nvPr>
            <p:ph type="sldNum" sz="quarter" idx="5"/>
          </p:nvPr>
        </p:nvSpPr>
        <p:spPr/>
        <p:txBody>
          <a:bodyPr/>
          <a:lstStyle/>
          <a:p>
            <a:fld id="{47D037CE-6A37-46FF-9E28-47BADCACBB60}" type="slidenum">
              <a:rPr lang="en-US" smtClean="0"/>
              <a:t>5</a:t>
            </a:fld>
            <a:endParaRPr lang="en-US"/>
          </a:p>
        </p:txBody>
      </p:sp>
    </p:spTree>
    <p:extLst>
      <p:ext uri="{BB962C8B-B14F-4D97-AF65-F5344CB8AC3E}">
        <p14:creationId xmlns:p14="http://schemas.microsoft.com/office/powerpoint/2010/main" val="4067300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am going to review quantitative, qualitative, EBP, and QI because these will determine which category you will select in your application. The online application portal has branch-chain logic which will send you through the appropriate data entry options so that you enter information that pertains to your specific situation.</a:t>
            </a:r>
          </a:p>
        </p:txBody>
      </p:sp>
      <p:sp>
        <p:nvSpPr>
          <p:cNvPr id="4" name="Slide Number Placeholder 3"/>
          <p:cNvSpPr>
            <a:spLocks noGrp="1"/>
          </p:cNvSpPr>
          <p:nvPr>
            <p:ph type="sldNum" sz="quarter" idx="5"/>
          </p:nvPr>
        </p:nvSpPr>
        <p:spPr/>
        <p:txBody>
          <a:bodyPr/>
          <a:lstStyle/>
          <a:p>
            <a:fld id="{47D037CE-6A37-46FF-9E28-47BADCACBB60}" type="slidenum">
              <a:rPr lang="en-US" smtClean="0"/>
              <a:t>6</a:t>
            </a:fld>
            <a:endParaRPr lang="en-US"/>
          </a:p>
        </p:txBody>
      </p:sp>
    </p:spTree>
    <p:extLst>
      <p:ext uri="{BB962C8B-B14F-4D97-AF65-F5344CB8AC3E}">
        <p14:creationId xmlns:p14="http://schemas.microsoft.com/office/powerpoint/2010/main" val="2032195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0AADF-BC64-4FC8-AD9A-F2FE9BDE8ED1}" type="slidenum">
              <a:rPr lang="en-US" smtClean="0"/>
              <a:t>11</a:t>
            </a:fld>
            <a:endParaRPr lang="en-US"/>
          </a:p>
        </p:txBody>
      </p:sp>
    </p:spTree>
    <p:extLst>
      <p:ext uri="{BB962C8B-B14F-4D97-AF65-F5344CB8AC3E}">
        <p14:creationId xmlns:p14="http://schemas.microsoft.com/office/powerpoint/2010/main" val="880383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help you decide if what you want to do is EBP or  QI look at your plans in terms of where you plan to get your information AND then what you want to do with it.</a:t>
            </a:r>
          </a:p>
          <a:p>
            <a:r>
              <a:rPr lang="en-US" dirty="0"/>
              <a:t>EBP requires you use evidence to inform your decision. This being a literature review to inform making a decision.</a:t>
            </a:r>
          </a:p>
          <a:p>
            <a:endParaRPr lang="en-US" dirty="0"/>
          </a:p>
          <a:p>
            <a:r>
              <a:rPr lang="en-US" dirty="0"/>
              <a:t>A QI project requires you to gather your information from a specific location. Your data for making decisions comes from patient care. You might do a literature search to start with, but it is not the primary determinant of your results.</a:t>
            </a:r>
          </a:p>
          <a:p>
            <a:endParaRPr lang="en-US" dirty="0"/>
          </a:p>
          <a:p>
            <a:r>
              <a:rPr lang="en-US" dirty="0"/>
              <a:t>EBP guides decision making about patient care, and QI is used to change some process. </a:t>
            </a:r>
          </a:p>
        </p:txBody>
      </p:sp>
      <p:sp>
        <p:nvSpPr>
          <p:cNvPr id="4" name="Slide Number Placeholder 3"/>
          <p:cNvSpPr>
            <a:spLocks noGrp="1"/>
          </p:cNvSpPr>
          <p:nvPr>
            <p:ph type="sldNum" sz="quarter" idx="5"/>
          </p:nvPr>
        </p:nvSpPr>
        <p:spPr/>
        <p:txBody>
          <a:bodyPr/>
          <a:lstStyle/>
          <a:p>
            <a:fld id="{47D037CE-6A37-46FF-9E28-47BADCACBB60}" type="slidenum">
              <a:rPr lang="en-US" smtClean="0"/>
              <a:t>12</a:t>
            </a:fld>
            <a:endParaRPr lang="en-US"/>
          </a:p>
        </p:txBody>
      </p:sp>
    </p:spTree>
    <p:extLst>
      <p:ext uri="{BB962C8B-B14F-4D97-AF65-F5344CB8AC3E}">
        <p14:creationId xmlns:p14="http://schemas.microsoft.com/office/powerpoint/2010/main" val="3710669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EBP/QI project is not generalizable since it is focused on a single setting. Trying to generalize these findings might result an EBP/QI project becoming categorized as research. This is beyond what I will discuss here. </a:t>
            </a:r>
          </a:p>
        </p:txBody>
      </p:sp>
      <p:sp>
        <p:nvSpPr>
          <p:cNvPr id="4" name="Slide Number Placeholder 3"/>
          <p:cNvSpPr>
            <a:spLocks noGrp="1"/>
          </p:cNvSpPr>
          <p:nvPr>
            <p:ph type="sldNum" sz="quarter" idx="5"/>
          </p:nvPr>
        </p:nvSpPr>
        <p:spPr/>
        <p:txBody>
          <a:bodyPr/>
          <a:lstStyle/>
          <a:p>
            <a:fld id="{47D037CE-6A37-46FF-9E28-47BADCACBB60}" type="slidenum">
              <a:rPr lang="en-US" smtClean="0"/>
              <a:t>13</a:t>
            </a:fld>
            <a:endParaRPr lang="en-US"/>
          </a:p>
        </p:txBody>
      </p:sp>
    </p:spTree>
    <p:extLst>
      <p:ext uri="{BB962C8B-B14F-4D97-AF65-F5344CB8AC3E}">
        <p14:creationId xmlns:p14="http://schemas.microsoft.com/office/powerpoint/2010/main" val="1266673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88432-792B-B00E-8F1B-543486535B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339E29-A7AF-8D86-F0FA-7DEDB270A2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58B4BC-5601-018F-A51D-A9861F51CD88}"/>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1D131D5A-1ABD-B644-1A6F-E55F93EDF2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3D37E-720F-F60B-9C5C-C9FC33590A26}"/>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3351947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426F5-01BD-9C31-0007-967FB394B6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DFA449-D11C-47B1-19A9-5098C0243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752A0A-EA2A-732D-9D13-D2EEAB8CB03E}"/>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53FE667B-B125-379B-488F-1B0BC963C7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996C0B-042A-EB21-3AFE-30CCC41D742E}"/>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1821134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530771-2356-05D2-0198-A8D2839851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D80C15-764B-61CA-441F-6B931DF31F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BA06D2-0F00-78A9-511F-ACF4C57CEC00}"/>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63554D9E-7A8C-66B4-40A7-CAB4B24E3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4C26D0-A5B9-8BBD-03B1-D1AF54C937B9}"/>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3761661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705F24B-850F-1F47-8E30-DAABBF681C7A}"/>
              </a:ext>
            </a:extLst>
          </p:cNvPr>
          <p:cNvPicPr>
            <a:picLocks noChangeAspect="1"/>
          </p:cNvPicPr>
          <p:nvPr userDrawn="1"/>
        </p:nvPicPr>
        <p:blipFill>
          <a:blip r:embed="rId2"/>
          <a:srcRect/>
          <a:stretch/>
        </p:blipFill>
        <p:spPr>
          <a:xfrm>
            <a:off x="0" y="0"/>
            <a:ext cx="12192000" cy="6858000"/>
          </a:xfrm>
          <a:prstGeom prst="rect">
            <a:avLst/>
          </a:prstGeom>
        </p:spPr>
      </p:pic>
      <p:sp>
        <p:nvSpPr>
          <p:cNvPr id="5" name="Text Placeholder 4">
            <a:extLst>
              <a:ext uri="{FF2B5EF4-FFF2-40B4-BE49-F238E27FC236}">
                <a16:creationId xmlns:a16="http://schemas.microsoft.com/office/drawing/2014/main" id="{21091CF0-6906-6442-AA25-380F45A7562E}"/>
              </a:ext>
            </a:extLst>
          </p:cNvPr>
          <p:cNvSpPr>
            <a:spLocks noGrp="1"/>
          </p:cNvSpPr>
          <p:nvPr>
            <p:ph type="body" sz="quarter" idx="10" hasCustomPrompt="1"/>
          </p:nvPr>
        </p:nvSpPr>
        <p:spPr>
          <a:xfrm>
            <a:off x="606287" y="2485229"/>
            <a:ext cx="10897454" cy="1887538"/>
          </a:xfrm>
          <a:prstGeom prst="rect">
            <a:avLst/>
          </a:prstGeom>
        </p:spPr>
        <p:txBody>
          <a:bodyPr anchor="ctr"/>
          <a:lstStyle>
            <a:lvl1pPr marL="0" indent="0">
              <a:buNone/>
              <a:defRPr sz="3600" b="1" i="0">
                <a:solidFill>
                  <a:srgbClr val="B7DDE1"/>
                </a:solidFill>
                <a:latin typeface="Arial" panose="020B0604020202020204" pitchFamily="34" charset="0"/>
                <a:cs typeface="Arial" panose="020B0604020202020204" pitchFamily="34" charset="0"/>
              </a:defRPr>
            </a:lvl1pPr>
          </a:lstStyle>
          <a:p>
            <a:pPr lvl="0"/>
            <a:r>
              <a:rPr lang="en-US" dirty="0"/>
              <a:t>Thank you!</a:t>
            </a:r>
          </a:p>
        </p:txBody>
      </p:sp>
    </p:spTree>
    <p:extLst>
      <p:ext uri="{BB962C8B-B14F-4D97-AF65-F5344CB8AC3E}">
        <p14:creationId xmlns:p14="http://schemas.microsoft.com/office/powerpoint/2010/main" val="13147701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421AE91-8F7B-4049-8786-B4E0092F333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CEBF9722-CFFF-C44E-8D6A-C800B812FD6C}"/>
              </a:ext>
            </a:extLst>
          </p:cNvPr>
          <p:cNvSpPr>
            <a:spLocks noGrp="1"/>
          </p:cNvSpPr>
          <p:nvPr>
            <p:ph type="title"/>
          </p:nvPr>
        </p:nvSpPr>
        <p:spPr>
          <a:xfrm>
            <a:off x="887002" y="3429000"/>
            <a:ext cx="10515600" cy="1795111"/>
          </a:xfrm>
          <a:prstGeom prst="rect">
            <a:avLst/>
          </a:prstGeom>
        </p:spPr>
        <p:txBody>
          <a:bodyPr anchor="b">
            <a:normAutofit/>
          </a:bodyPr>
          <a:lstStyle>
            <a:lvl1pPr>
              <a:defRPr sz="4000" b="1" i="0">
                <a:solidFill>
                  <a:schemeClr val="accent2"/>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EF4E4F80-4968-5340-8FD1-BC906E3FF35D}"/>
              </a:ext>
            </a:extLst>
          </p:cNvPr>
          <p:cNvSpPr>
            <a:spLocks noGrp="1"/>
          </p:cNvSpPr>
          <p:nvPr>
            <p:ph type="body" idx="1"/>
          </p:nvPr>
        </p:nvSpPr>
        <p:spPr>
          <a:xfrm>
            <a:off x="887002" y="5357813"/>
            <a:ext cx="10515600" cy="877889"/>
          </a:xfrm>
          <a:prstGeom prst="rect">
            <a:avLst/>
          </a:prstGeom>
        </p:spPr>
        <p:txBody>
          <a:bodyPr>
            <a:normAutofit/>
          </a:bodyPr>
          <a:lstStyle>
            <a:lvl1pPr marL="0" indent="0">
              <a:buNone/>
              <a:defRPr sz="2000" b="0" i="0">
                <a:solidFill>
                  <a:schemeClr val="bg2"/>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607047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EAE51-6BB1-4BCC-3EBC-F055D3FB56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1E6773-7629-23AD-C4D0-AA4E650B7E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5CD6F5-D9A2-89C6-94F7-D42C99320DE1}"/>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B6418637-46F2-2E3F-3528-CAD10D75DC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F35921-4AA1-CACF-D958-5F0AFB583472}"/>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3142996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EAE51-6BB1-4BCC-3EBC-F055D3FB56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1E6773-7629-23AD-C4D0-AA4E650B7E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5CD6F5-D9A2-89C6-94F7-D42C99320DE1}"/>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B6418637-46F2-2E3F-3528-CAD10D75DC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F35921-4AA1-CACF-D958-5F0AFB583472}"/>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286219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865D0-11D0-822A-D94E-3087983167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3BC1BF4-05CF-937D-2BD2-BBA7FEF2B58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22CF4C-BCFC-8341-F835-8EE1242AC299}"/>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CDBFCADB-18FC-55E0-8344-E45984BB1A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DE9B69-8A03-EE23-5F1F-DD098A8C3D92}"/>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3228133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B605-1394-14D0-E493-BFDEC05B8B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054987-DCB5-30C8-A7FF-F2AFA8B587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AA5F93-FED6-8B9D-E464-679F90ADA8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6BEE0B-2672-703D-10E0-1B0B78D7F038}"/>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6" name="Footer Placeholder 5">
            <a:extLst>
              <a:ext uri="{FF2B5EF4-FFF2-40B4-BE49-F238E27FC236}">
                <a16:creationId xmlns:a16="http://schemas.microsoft.com/office/drawing/2014/main" id="{64A37D7F-CF36-EDAF-EF2B-367FF8EF07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44A856-A981-6108-EFCF-482FDCC61A0C}"/>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1319843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D0044-B01B-E1C9-40CF-1563F7FB6D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DF2B15-ED70-E281-3A5D-2AD2B3375A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BD5E48-B4FF-E51D-4B89-D0709D6263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7CDD0-1A8C-B4DE-194E-030393FDE5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D586D9-4D76-5F3F-C9E4-02C4FC13F5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729FE4-1EA8-311A-022D-7C081978ECE5}"/>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8" name="Footer Placeholder 7">
            <a:extLst>
              <a:ext uri="{FF2B5EF4-FFF2-40B4-BE49-F238E27FC236}">
                <a16:creationId xmlns:a16="http://schemas.microsoft.com/office/drawing/2014/main" id="{CA5E6AC5-0862-1F2F-F04B-94683ABD84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BBCE0F-D8D7-02D2-571D-8FB9C60695CC}"/>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3134341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1A7D7-9462-43FC-F6B6-4333818ED2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138473-6BBF-73F2-2BB0-D55E549A130B}"/>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4" name="Footer Placeholder 3">
            <a:extLst>
              <a:ext uri="{FF2B5EF4-FFF2-40B4-BE49-F238E27FC236}">
                <a16:creationId xmlns:a16="http://schemas.microsoft.com/office/drawing/2014/main" id="{140B0889-2BDF-94E2-4878-B205D5B426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3B92E1-EF60-A74B-D8E2-90A95EDF2845}"/>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91679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8C3351-91E7-055B-B3F7-E00EF014C6DB}"/>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3" name="Footer Placeholder 2">
            <a:extLst>
              <a:ext uri="{FF2B5EF4-FFF2-40B4-BE49-F238E27FC236}">
                <a16:creationId xmlns:a16="http://schemas.microsoft.com/office/drawing/2014/main" id="{F8930561-28C1-AB1D-3165-97F87B0644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60B6C38-4AA0-D4F0-943D-B0A72DCD2E47}"/>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2393888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60C7-9136-3DF4-02B3-6B23401CD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50DE6C-15D7-1CBF-409B-52C01850FA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034A04-585D-2BD4-146E-3D8739577F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2C5C3B-2802-CE4D-672B-CF7F190886F2}"/>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6" name="Footer Placeholder 5">
            <a:extLst>
              <a:ext uri="{FF2B5EF4-FFF2-40B4-BE49-F238E27FC236}">
                <a16:creationId xmlns:a16="http://schemas.microsoft.com/office/drawing/2014/main" id="{4CCA5C94-DA6B-214A-8B0C-7FBD70298F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26DE0E-9218-71DF-FD96-2AF306D7E0BA}"/>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796717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25C8-50C6-2B31-28F7-4D01023258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0D6643-FFA4-3947-4D96-441E3DF4B3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53E15F-B1D0-33D6-273E-6F4D6F3E92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8A0F95-142B-2157-3EAF-6E47A88E9EFE}"/>
              </a:ext>
            </a:extLst>
          </p:cNvPr>
          <p:cNvSpPr>
            <a:spLocks noGrp="1"/>
          </p:cNvSpPr>
          <p:nvPr>
            <p:ph type="dt" sz="half" idx="10"/>
          </p:nvPr>
        </p:nvSpPr>
        <p:spPr/>
        <p:txBody>
          <a:bodyPr/>
          <a:lstStyle/>
          <a:p>
            <a:fld id="{F98F79AA-AE4C-4487-B45F-E89AB90FD1C1}" type="datetimeFigureOut">
              <a:rPr lang="en-US" smtClean="0"/>
              <a:t>2/26/2025</a:t>
            </a:fld>
            <a:endParaRPr lang="en-US"/>
          </a:p>
        </p:txBody>
      </p:sp>
      <p:sp>
        <p:nvSpPr>
          <p:cNvPr id="6" name="Footer Placeholder 5">
            <a:extLst>
              <a:ext uri="{FF2B5EF4-FFF2-40B4-BE49-F238E27FC236}">
                <a16:creationId xmlns:a16="http://schemas.microsoft.com/office/drawing/2014/main" id="{B6FF7276-A354-0BBD-2B3A-75A4827781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EDEF79-4EDD-207E-7449-7458CC4164EE}"/>
              </a:ext>
            </a:extLst>
          </p:cNvPr>
          <p:cNvSpPr>
            <a:spLocks noGrp="1"/>
          </p:cNvSpPr>
          <p:nvPr>
            <p:ph type="sldNum" sz="quarter" idx="12"/>
          </p:nvPr>
        </p:nvSpPr>
        <p:spPr/>
        <p:txBody>
          <a:bodyPr/>
          <a:lstStyle/>
          <a:p>
            <a:fld id="{FAA9E975-D05A-4F73-B916-45E821B554B8}" type="slidenum">
              <a:rPr lang="en-US" smtClean="0"/>
              <a:t>‹#›</a:t>
            </a:fld>
            <a:endParaRPr lang="en-US"/>
          </a:p>
        </p:txBody>
      </p:sp>
    </p:spTree>
    <p:extLst>
      <p:ext uri="{BB962C8B-B14F-4D97-AF65-F5344CB8AC3E}">
        <p14:creationId xmlns:p14="http://schemas.microsoft.com/office/powerpoint/2010/main" val="49648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6CC8B3-1B35-FB5D-96D0-260813499F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F802AF-6B0D-71B9-48A8-E6BD9D9ADA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0C2693-8574-5E30-B5DF-E3BD7CEA59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8F79AA-AE4C-4487-B45F-E89AB90FD1C1}" type="datetimeFigureOut">
              <a:rPr lang="en-US" smtClean="0"/>
              <a:t>2/26/2025</a:t>
            </a:fld>
            <a:endParaRPr lang="en-US"/>
          </a:p>
        </p:txBody>
      </p:sp>
      <p:sp>
        <p:nvSpPr>
          <p:cNvPr id="5" name="Footer Placeholder 4">
            <a:extLst>
              <a:ext uri="{FF2B5EF4-FFF2-40B4-BE49-F238E27FC236}">
                <a16:creationId xmlns:a16="http://schemas.microsoft.com/office/drawing/2014/main" id="{4839FCF3-6089-960D-B255-7FA0B7266E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9ABE2E2-7516-7EE1-93C8-C22E3985F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AA9E975-D05A-4F73-B916-45E821B554B8}" type="slidenum">
              <a:rPr lang="en-US" smtClean="0"/>
              <a:t>‹#›</a:t>
            </a:fld>
            <a:endParaRPr lang="en-US"/>
          </a:p>
        </p:txBody>
      </p:sp>
    </p:spTree>
    <p:extLst>
      <p:ext uri="{BB962C8B-B14F-4D97-AF65-F5344CB8AC3E}">
        <p14:creationId xmlns:p14="http://schemas.microsoft.com/office/powerpoint/2010/main" val="2127934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CB9D35-A9ED-CB4D-BBD7-6C56DB4919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bg2"/>
                </a:solidFill>
                <a:latin typeface="Gotham Light" pitchFamily="2" charset="0"/>
              </a:defRPr>
            </a:lvl1pPr>
          </a:lstStyle>
          <a:p>
            <a:fld id="{0036A2E3-0D2F-1B4D-86D7-AB700788253E}" type="slidenum">
              <a:rPr lang="en-US" smtClean="0"/>
              <a:pPr/>
              <a:t>‹#›</a:t>
            </a:fld>
            <a:endParaRPr lang="en-US" dirty="0"/>
          </a:p>
        </p:txBody>
      </p:sp>
      <p:sp>
        <p:nvSpPr>
          <p:cNvPr id="3" name="Title 4">
            <a:extLst>
              <a:ext uri="{FF2B5EF4-FFF2-40B4-BE49-F238E27FC236}">
                <a16:creationId xmlns:a16="http://schemas.microsoft.com/office/drawing/2014/main" id="{223BE105-13BA-4E5E-BF43-7DF3F7E7CBCA}"/>
              </a:ext>
            </a:extLst>
          </p:cNvPr>
          <p:cNvSpPr txBox="1">
            <a:spLocks/>
          </p:cNvSpPr>
          <p:nvPr userDrawn="1"/>
        </p:nvSpPr>
        <p:spPr>
          <a:xfrm>
            <a:off x="887002" y="3429000"/>
            <a:ext cx="10515600" cy="1795111"/>
          </a:xfrm>
          <a:prstGeom prst="rect">
            <a:avLst/>
          </a:prstGeom>
        </p:spPr>
        <p:txBody>
          <a:bodyPr anchor="b">
            <a:normAutofit/>
          </a:bodyPr>
          <a:lstStyle>
            <a:lvl1pPr algn="l" defTabSz="914400" rtl="0" eaLnBrk="1" latinLnBrk="0" hangingPunct="1">
              <a:lnSpc>
                <a:spcPct val="90000"/>
              </a:lnSpc>
              <a:spcBef>
                <a:spcPct val="0"/>
              </a:spcBef>
              <a:buNone/>
              <a:defRPr sz="4000" b="1" i="0" kern="1200">
                <a:solidFill>
                  <a:schemeClr val="accent2"/>
                </a:solidFill>
                <a:latin typeface="Arial" panose="020B0604020202020204" pitchFamily="34" charset="0"/>
                <a:ea typeface="+mj-ea"/>
                <a:cs typeface="Arial" panose="020B0604020202020204" pitchFamily="34" charset="0"/>
              </a:defRPr>
            </a:lvl1pPr>
          </a:lstStyle>
          <a:p>
            <a:r>
              <a:rPr lang="en-US"/>
              <a:t>Click to edit Master title style</a:t>
            </a:r>
            <a:endParaRPr lang="en-US" dirty="0"/>
          </a:p>
        </p:txBody>
      </p:sp>
      <p:sp>
        <p:nvSpPr>
          <p:cNvPr id="4" name="Text Placeholder 2">
            <a:extLst>
              <a:ext uri="{FF2B5EF4-FFF2-40B4-BE49-F238E27FC236}">
                <a16:creationId xmlns:a16="http://schemas.microsoft.com/office/drawing/2014/main" id="{B146F949-76C2-4907-9980-FB8EA0B2F670}"/>
              </a:ext>
            </a:extLst>
          </p:cNvPr>
          <p:cNvSpPr txBox="1">
            <a:spLocks/>
          </p:cNvSpPr>
          <p:nvPr userDrawn="1"/>
        </p:nvSpPr>
        <p:spPr>
          <a:xfrm>
            <a:off x="887002" y="5357813"/>
            <a:ext cx="10515600" cy="877889"/>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000" b="0" i="0" kern="1200">
                <a:solidFill>
                  <a:schemeClr val="bg2"/>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a:t>Click to edit Master text styles</a:t>
            </a:r>
          </a:p>
        </p:txBody>
      </p:sp>
    </p:spTree>
    <p:extLst>
      <p:ext uri="{BB962C8B-B14F-4D97-AF65-F5344CB8AC3E}">
        <p14:creationId xmlns:p14="http://schemas.microsoft.com/office/powerpoint/2010/main" val="1199383939"/>
      </p:ext>
    </p:extLst>
  </p:cSld>
  <p:clrMap bg1="lt1" tx1="dk1" bg2="lt2" tx2="dk2" accent1="accent1" accent2="accent2" accent3="accent3" accent4="accent4" accent5="accent5" accent6="accent6" hlink="hlink" folHlink="folHlink"/>
  <p:sldLayoutIdLst>
    <p:sldLayoutId id="2147483662" r:id="rId1"/>
    <p:sldLayoutId id="214748366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23C25-5010-6D31-7078-B37EE3226418}"/>
              </a:ext>
            </a:extLst>
          </p:cNvPr>
          <p:cNvSpPr>
            <a:spLocks noGrp="1"/>
          </p:cNvSpPr>
          <p:nvPr>
            <p:ph type="ctrTitle"/>
          </p:nvPr>
        </p:nvSpPr>
        <p:spPr/>
        <p:txBody>
          <a:bodyPr>
            <a:normAutofit/>
          </a:bodyPr>
          <a:lstStyle/>
          <a:p>
            <a:r>
              <a:rPr lang="en-US" dirty="0"/>
              <a:t>Dean Hayden Resident Research and Evidence Based Practice Grant</a:t>
            </a:r>
          </a:p>
        </p:txBody>
      </p:sp>
      <p:sp>
        <p:nvSpPr>
          <p:cNvPr id="3" name="Subtitle 2">
            <a:extLst>
              <a:ext uri="{FF2B5EF4-FFF2-40B4-BE49-F238E27FC236}">
                <a16:creationId xmlns:a16="http://schemas.microsoft.com/office/drawing/2014/main" id="{94B08D4A-91E4-5329-8DE9-4B7F4FBBC1A7}"/>
              </a:ext>
            </a:extLst>
          </p:cNvPr>
          <p:cNvSpPr>
            <a:spLocks noGrp="1"/>
          </p:cNvSpPr>
          <p:nvPr>
            <p:ph type="subTitle" idx="1"/>
          </p:nvPr>
        </p:nvSpPr>
        <p:spPr/>
        <p:txBody>
          <a:bodyPr/>
          <a:lstStyle/>
          <a:p>
            <a:r>
              <a:rPr lang="en-US" dirty="0"/>
              <a:t>Overview of Completing a Successful Application</a:t>
            </a:r>
          </a:p>
        </p:txBody>
      </p:sp>
    </p:spTree>
    <p:extLst>
      <p:ext uri="{BB962C8B-B14F-4D97-AF65-F5344CB8AC3E}">
        <p14:creationId xmlns:p14="http://schemas.microsoft.com/office/powerpoint/2010/main" val="396278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1F64-6D27-E007-D1EF-B4111CFB4632}"/>
              </a:ext>
            </a:extLst>
          </p:cNvPr>
          <p:cNvSpPr>
            <a:spLocks noGrp="1"/>
          </p:cNvSpPr>
          <p:nvPr>
            <p:ph type="title"/>
          </p:nvPr>
        </p:nvSpPr>
        <p:spPr/>
        <p:txBody>
          <a:bodyPr>
            <a:normAutofit fontScale="90000"/>
          </a:bodyPr>
          <a:lstStyle/>
          <a:p>
            <a:pPr algn="ctr"/>
            <a:r>
              <a:rPr lang="en-US" dirty="0"/>
              <a:t>Defining Differences Between </a:t>
            </a:r>
            <a:br>
              <a:rPr lang="en-US" dirty="0"/>
            </a:br>
            <a:r>
              <a:rPr lang="en-US" dirty="0"/>
              <a:t>Evidence-based Practice &amp; Quality Improvement</a:t>
            </a:r>
          </a:p>
        </p:txBody>
      </p:sp>
      <p:graphicFrame>
        <p:nvGraphicFramePr>
          <p:cNvPr id="4" name="Content Placeholder 3">
            <a:extLst>
              <a:ext uri="{FF2B5EF4-FFF2-40B4-BE49-F238E27FC236}">
                <a16:creationId xmlns:a16="http://schemas.microsoft.com/office/drawing/2014/main" id="{D401C700-494E-B3EA-B15E-1DE99A3BFD70}"/>
              </a:ext>
            </a:extLst>
          </p:cNvPr>
          <p:cNvGraphicFramePr>
            <a:graphicFrameLocks noGrp="1"/>
          </p:cNvGraphicFramePr>
          <p:nvPr>
            <p:ph idx="1"/>
            <p:extLst>
              <p:ext uri="{D42A27DB-BD31-4B8C-83A1-F6EECF244321}">
                <p14:modId xmlns:p14="http://schemas.microsoft.com/office/powerpoint/2010/main" val="2739807219"/>
              </p:ext>
            </p:extLst>
          </p:nvPr>
        </p:nvGraphicFramePr>
        <p:xfrm>
          <a:off x="838200" y="1943894"/>
          <a:ext cx="10515600" cy="4206240"/>
        </p:xfrm>
        <a:graphic>
          <a:graphicData uri="http://schemas.openxmlformats.org/drawingml/2006/table">
            <a:tbl>
              <a:tblPr/>
              <a:tblGrid>
                <a:gridCol w="3505200">
                  <a:extLst>
                    <a:ext uri="{9D8B030D-6E8A-4147-A177-3AD203B41FA5}">
                      <a16:colId xmlns:a16="http://schemas.microsoft.com/office/drawing/2014/main" val="2775262444"/>
                    </a:ext>
                  </a:extLst>
                </a:gridCol>
                <a:gridCol w="3505200">
                  <a:extLst>
                    <a:ext uri="{9D8B030D-6E8A-4147-A177-3AD203B41FA5}">
                      <a16:colId xmlns:a16="http://schemas.microsoft.com/office/drawing/2014/main" val="1838746136"/>
                    </a:ext>
                  </a:extLst>
                </a:gridCol>
                <a:gridCol w="3505200">
                  <a:extLst>
                    <a:ext uri="{9D8B030D-6E8A-4147-A177-3AD203B41FA5}">
                      <a16:colId xmlns:a16="http://schemas.microsoft.com/office/drawing/2014/main" val="2202168871"/>
                    </a:ext>
                  </a:extLst>
                </a:gridCol>
              </a:tblGrid>
              <a:tr h="0">
                <a:tc>
                  <a:txBody>
                    <a:bodyPr/>
                    <a:lstStyle/>
                    <a:p>
                      <a:r>
                        <a:rPr lang="en-US" sz="2400" b="1" i="0" u="sng" dirty="0"/>
                        <a:t>Aspect</a:t>
                      </a:r>
                      <a:endParaRPr lang="en-US" sz="2400" i="0" u="sng" dirty="0"/>
                    </a:p>
                  </a:txBody>
                  <a:tcPr anchor="ctr">
                    <a:lnL>
                      <a:noFill/>
                    </a:lnL>
                    <a:lnR>
                      <a:noFill/>
                    </a:lnR>
                    <a:lnT>
                      <a:noFill/>
                    </a:lnT>
                    <a:lnB>
                      <a:noFill/>
                    </a:lnB>
                    <a:noFill/>
                  </a:tcPr>
                </a:tc>
                <a:tc>
                  <a:txBody>
                    <a:bodyPr/>
                    <a:lstStyle/>
                    <a:p>
                      <a:pPr algn="ctr"/>
                      <a:r>
                        <a:rPr lang="en-US" sz="2400" b="1" i="0" u="sng" dirty="0"/>
                        <a:t>EBP</a:t>
                      </a:r>
                      <a:endParaRPr lang="en-US" sz="2400" i="0" u="sng" dirty="0"/>
                    </a:p>
                  </a:txBody>
                  <a:tcPr anchor="ctr">
                    <a:lnL>
                      <a:noFill/>
                    </a:lnL>
                    <a:lnR>
                      <a:noFill/>
                    </a:lnR>
                    <a:lnT>
                      <a:noFill/>
                    </a:lnT>
                    <a:lnB>
                      <a:noFill/>
                    </a:lnB>
                    <a:noFill/>
                  </a:tcPr>
                </a:tc>
                <a:tc>
                  <a:txBody>
                    <a:bodyPr/>
                    <a:lstStyle/>
                    <a:p>
                      <a:pPr algn="ctr"/>
                      <a:r>
                        <a:rPr lang="en-US" sz="2400" b="1" i="0" u="sng" dirty="0"/>
                        <a:t>QI</a:t>
                      </a:r>
                      <a:endParaRPr lang="en-US" sz="2400" i="0" u="sng" dirty="0"/>
                    </a:p>
                  </a:txBody>
                  <a:tcPr anchor="ctr">
                    <a:lnL>
                      <a:noFill/>
                    </a:lnL>
                    <a:lnR>
                      <a:noFill/>
                    </a:lnR>
                    <a:lnT>
                      <a:noFill/>
                    </a:lnT>
                    <a:lnB>
                      <a:noFill/>
                    </a:lnB>
                    <a:noFill/>
                  </a:tcPr>
                </a:tc>
                <a:extLst>
                  <a:ext uri="{0D108BD9-81ED-4DB2-BD59-A6C34878D82A}">
                    <a16:rowId xmlns:a16="http://schemas.microsoft.com/office/drawing/2014/main" val="1408758603"/>
                  </a:ext>
                </a:extLst>
              </a:tr>
              <a:tr h="0">
                <a:tc>
                  <a:txBody>
                    <a:bodyPr/>
                    <a:lstStyle/>
                    <a:p>
                      <a:r>
                        <a:rPr lang="en-US" b="1"/>
                        <a:t>Primary Focus</a:t>
                      </a:r>
                      <a:endParaRPr lang="en-US"/>
                    </a:p>
                  </a:txBody>
                  <a:tcPr anchor="ctr">
                    <a:lnL>
                      <a:noFill/>
                    </a:lnL>
                    <a:lnR>
                      <a:noFill/>
                    </a:lnR>
                    <a:lnT>
                      <a:noFill/>
                    </a:lnT>
                    <a:lnB>
                      <a:noFill/>
                    </a:lnB>
                    <a:noFill/>
                  </a:tcPr>
                </a:tc>
                <a:tc>
                  <a:txBody>
                    <a:bodyPr/>
                    <a:lstStyle/>
                    <a:p>
                      <a:r>
                        <a:rPr lang="en-US" dirty="0"/>
                        <a:t>Applying research evidence to clinical care</a:t>
                      </a:r>
                    </a:p>
                  </a:txBody>
                  <a:tcPr anchor="ctr">
                    <a:lnL>
                      <a:noFill/>
                    </a:lnL>
                    <a:lnR>
                      <a:noFill/>
                    </a:lnR>
                    <a:lnT>
                      <a:noFill/>
                    </a:lnT>
                    <a:lnB>
                      <a:noFill/>
                    </a:lnB>
                    <a:noFill/>
                  </a:tcPr>
                </a:tc>
                <a:tc>
                  <a:txBody>
                    <a:bodyPr/>
                    <a:lstStyle/>
                    <a:p>
                      <a:r>
                        <a:rPr lang="en-US"/>
                        <a:t>Improving healthcare processes and outcomes</a:t>
                      </a:r>
                    </a:p>
                  </a:txBody>
                  <a:tcPr anchor="ctr">
                    <a:lnL>
                      <a:noFill/>
                    </a:lnL>
                    <a:lnR>
                      <a:noFill/>
                    </a:lnR>
                    <a:lnT>
                      <a:noFill/>
                    </a:lnT>
                    <a:lnB>
                      <a:noFill/>
                    </a:lnB>
                    <a:noFill/>
                  </a:tcPr>
                </a:tc>
                <a:extLst>
                  <a:ext uri="{0D108BD9-81ED-4DB2-BD59-A6C34878D82A}">
                    <a16:rowId xmlns:a16="http://schemas.microsoft.com/office/drawing/2014/main" val="2551815698"/>
                  </a:ext>
                </a:extLst>
              </a:tr>
              <a:tr h="0">
                <a:tc>
                  <a:txBody>
                    <a:bodyPr/>
                    <a:lstStyle/>
                    <a:p>
                      <a:r>
                        <a:rPr lang="en-US" b="1"/>
                        <a:t>Approach</a:t>
                      </a:r>
                      <a:endParaRPr lang="en-US"/>
                    </a:p>
                  </a:txBody>
                  <a:tcPr anchor="ctr">
                    <a:lnL>
                      <a:noFill/>
                    </a:lnL>
                    <a:lnR>
                      <a:noFill/>
                    </a:lnR>
                    <a:lnT>
                      <a:noFill/>
                    </a:lnT>
                    <a:lnB>
                      <a:noFill/>
                    </a:lnB>
                    <a:noFill/>
                  </a:tcPr>
                </a:tc>
                <a:tc>
                  <a:txBody>
                    <a:bodyPr/>
                    <a:lstStyle/>
                    <a:p>
                      <a:r>
                        <a:rPr lang="en-US" dirty="0"/>
                        <a:t>Integrates best research, clinical expertise, and patient preferences</a:t>
                      </a:r>
                    </a:p>
                  </a:txBody>
                  <a:tcPr anchor="ctr">
                    <a:lnL>
                      <a:noFill/>
                    </a:lnL>
                    <a:lnR>
                      <a:noFill/>
                    </a:lnR>
                    <a:lnT>
                      <a:noFill/>
                    </a:lnT>
                    <a:lnB>
                      <a:noFill/>
                    </a:lnB>
                    <a:noFill/>
                  </a:tcPr>
                </a:tc>
                <a:tc>
                  <a:txBody>
                    <a:bodyPr/>
                    <a:lstStyle/>
                    <a:p>
                      <a:r>
                        <a:rPr lang="en-US"/>
                        <a:t>Uses data-driven strategies for process improvement</a:t>
                      </a:r>
                    </a:p>
                  </a:txBody>
                  <a:tcPr anchor="ctr">
                    <a:lnL>
                      <a:noFill/>
                    </a:lnL>
                    <a:lnR>
                      <a:noFill/>
                    </a:lnR>
                    <a:lnT>
                      <a:noFill/>
                    </a:lnT>
                    <a:lnB>
                      <a:noFill/>
                    </a:lnB>
                    <a:noFill/>
                  </a:tcPr>
                </a:tc>
                <a:extLst>
                  <a:ext uri="{0D108BD9-81ED-4DB2-BD59-A6C34878D82A}">
                    <a16:rowId xmlns:a16="http://schemas.microsoft.com/office/drawing/2014/main" val="3148624336"/>
                  </a:ext>
                </a:extLst>
              </a:tr>
              <a:tr h="0">
                <a:tc>
                  <a:txBody>
                    <a:bodyPr/>
                    <a:lstStyle/>
                    <a:p>
                      <a:r>
                        <a:rPr lang="en-US" b="1"/>
                        <a:t>Outcome</a:t>
                      </a:r>
                      <a:endParaRPr lang="en-US"/>
                    </a:p>
                  </a:txBody>
                  <a:tcPr anchor="ctr">
                    <a:lnL>
                      <a:noFill/>
                    </a:lnL>
                    <a:lnR>
                      <a:noFill/>
                    </a:lnR>
                    <a:lnT>
                      <a:noFill/>
                    </a:lnT>
                    <a:lnB>
                      <a:noFill/>
                    </a:lnB>
                    <a:noFill/>
                  </a:tcPr>
                </a:tc>
                <a:tc>
                  <a:txBody>
                    <a:bodyPr/>
                    <a:lstStyle/>
                    <a:p>
                      <a:r>
                        <a:rPr lang="en-US" dirty="0"/>
                        <a:t>Evidence-based interventions and treatments</a:t>
                      </a:r>
                    </a:p>
                  </a:txBody>
                  <a:tcPr anchor="ctr">
                    <a:lnL>
                      <a:noFill/>
                    </a:lnL>
                    <a:lnR>
                      <a:noFill/>
                    </a:lnR>
                    <a:lnT>
                      <a:noFill/>
                    </a:lnT>
                    <a:lnB>
                      <a:noFill/>
                    </a:lnB>
                    <a:noFill/>
                  </a:tcPr>
                </a:tc>
                <a:tc>
                  <a:txBody>
                    <a:bodyPr/>
                    <a:lstStyle/>
                    <a:p>
                      <a:r>
                        <a:rPr lang="en-US" dirty="0"/>
                        <a:t>Enhanced efficiency, safety, and quality of care</a:t>
                      </a:r>
                    </a:p>
                  </a:txBody>
                  <a:tcPr anchor="ctr">
                    <a:lnL>
                      <a:noFill/>
                    </a:lnL>
                    <a:lnR>
                      <a:noFill/>
                    </a:lnR>
                    <a:lnT>
                      <a:noFill/>
                    </a:lnT>
                    <a:lnB>
                      <a:noFill/>
                    </a:lnB>
                    <a:noFill/>
                  </a:tcPr>
                </a:tc>
                <a:extLst>
                  <a:ext uri="{0D108BD9-81ED-4DB2-BD59-A6C34878D82A}">
                    <a16:rowId xmlns:a16="http://schemas.microsoft.com/office/drawing/2014/main" val="3679414724"/>
                  </a:ext>
                </a:extLst>
              </a:tr>
              <a:tr h="0">
                <a:tc>
                  <a:txBody>
                    <a:bodyPr/>
                    <a:lstStyle/>
                    <a:p>
                      <a:r>
                        <a:rPr lang="en-US" b="1"/>
                        <a:t>Scope</a:t>
                      </a:r>
                      <a:endParaRPr lang="en-US"/>
                    </a:p>
                  </a:txBody>
                  <a:tcPr anchor="ctr">
                    <a:lnL>
                      <a:noFill/>
                    </a:lnL>
                    <a:lnR>
                      <a:noFill/>
                    </a:lnR>
                    <a:lnT>
                      <a:noFill/>
                    </a:lnT>
                    <a:lnB>
                      <a:noFill/>
                    </a:lnB>
                    <a:noFill/>
                  </a:tcPr>
                </a:tc>
                <a:tc>
                  <a:txBody>
                    <a:bodyPr/>
                    <a:lstStyle/>
                    <a:p>
                      <a:r>
                        <a:rPr lang="en-US"/>
                        <a:t>Individual patient care</a:t>
                      </a:r>
                    </a:p>
                  </a:txBody>
                  <a:tcPr anchor="ctr">
                    <a:lnL>
                      <a:noFill/>
                    </a:lnL>
                    <a:lnR>
                      <a:noFill/>
                    </a:lnR>
                    <a:lnT>
                      <a:noFill/>
                    </a:lnT>
                    <a:lnB>
                      <a:noFill/>
                    </a:lnB>
                    <a:noFill/>
                  </a:tcPr>
                </a:tc>
                <a:tc>
                  <a:txBody>
                    <a:bodyPr/>
                    <a:lstStyle/>
                    <a:p>
                      <a:r>
                        <a:rPr lang="en-US"/>
                        <a:t>System-wide healthcare improvement</a:t>
                      </a:r>
                    </a:p>
                  </a:txBody>
                  <a:tcPr anchor="ctr">
                    <a:lnL>
                      <a:noFill/>
                    </a:lnL>
                    <a:lnR>
                      <a:noFill/>
                    </a:lnR>
                    <a:lnT>
                      <a:noFill/>
                    </a:lnT>
                    <a:lnB>
                      <a:noFill/>
                    </a:lnB>
                    <a:noFill/>
                  </a:tcPr>
                </a:tc>
                <a:extLst>
                  <a:ext uri="{0D108BD9-81ED-4DB2-BD59-A6C34878D82A}">
                    <a16:rowId xmlns:a16="http://schemas.microsoft.com/office/drawing/2014/main" val="3858731419"/>
                  </a:ext>
                </a:extLst>
              </a:tr>
              <a:tr h="0">
                <a:tc>
                  <a:txBody>
                    <a:bodyPr/>
                    <a:lstStyle/>
                    <a:p>
                      <a:r>
                        <a:rPr lang="en-US" b="1"/>
                        <a:t>Example Methods</a:t>
                      </a:r>
                      <a:endParaRPr lang="en-US"/>
                    </a:p>
                  </a:txBody>
                  <a:tcPr anchor="ctr">
                    <a:lnL>
                      <a:noFill/>
                    </a:lnL>
                    <a:lnR>
                      <a:noFill/>
                    </a:lnR>
                    <a:lnT>
                      <a:noFill/>
                    </a:lnT>
                    <a:lnB>
                      <a:noFill/>
                    </a:lnB>
                    <a:noFill/>
                  </a:tcPr>
                </a:tc>
                <a:tc>
                  <a:txBody>
                    <a:bodyPr/>
                    <a:lstStyle/>
                    <a:p>
                      <a:r>
                        <a:rPr lang="en-US"/>
                        <a:t>Systematic reviews, randomized controlled trials, clinical guidelines</a:t>
                      </a:r>
                    </a:p>
                  </a:txBody>
                  <a:tcPr anchor="ctr">
                    <a:lnL>
                      <a:noFill/>
                    </a:lnL>
                    <a:lnR>
                      <a:noFill/>
                    </a:lnR>
                    <a:lnT>
                      <a:noFill/>
                    </a:lnT>
                    <a:lnB>
                      <a:noFill/>
                    </a:lnB>
                    <a:noFill/>
                  </a:tcPr>
                </a:tc>
                <a:tc>
                  <a:txBody>
                    <a:bodyPr/>
                    <a:lstStyle/>
                    <a:p>
                      <a:r>
                        <a:rPr lang="en-US" dirty="0"/>
                        <a:t>Plan-Do-Study-Act (PDSA) cycles, root cause analysis</a:t>
                      </a:r>
                    </a:p>
                  </a:txBody>
                  <a:tcPr anchor="ctr">
                    <a:lnL>
                      <a:noFill/>
                    </a:lnL>
                    <a:lnR>
                      <a:noFill/>
                    </a:lnR>
                    <a:lnT>
                      <a:noFill/>
                    </a:lnT>
                    <a:lnB>
                      <a:noFill/>
                    </a:lnB>
                    <a:noFill/>
                  </a:tcPr>
                </a:tc>
                <a:extLst>
                  <a:ext uri="{0D108BD9-81ED-4DB2-BD59-A6C34878D82A}">
                    <a16:rowId xmlns:a16="http://schemas.microsoft.com/office/drawing/2014/main" val="669871235"/>
                  </a:ext>
                </a:extLst>
              </a:tr>
            </a:tbl>
          </a:graphicData>
        </a:graphic>
      </p:graphicFrame>
    </p:spTree>
    <p:extLst>
      <p:ext uri="{BB962C8B-B14F-4D97-AF65-F5344CB8AC3E}">
        <p14:creationId xmlns:p14="http://schemas.microsoft.com/office/powerpoint/2010/main" val="3248106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E6DDE-D18B-3FF3-723E-9946853B3F9C}"/>
              </a:ext>
            </a:extLst>
          </p:cNvPr>
          <p:cNvSpPr>
            <a:spLocks noGrp="1"/>
          </p:cNvSpPr>
          <p:nvPr>
            <p:ph type="title"/>
          </p:nvPr>
        </p:nvSpPr>
        <p:spPr/>
        <p:txBody>
          <a:bodyPr/>
          <a:lstStyle/>
          <a:p>
            <a:r>
              <a:rPr lang="en-US" dirty="0"/>
              <a:t>EBP vs QI vs Research</a:t>
            </a:r>
          </a:p>
        </p:txBody>
      </p:sp>
      <p:sp>
        <p:nvSpPr>
          <p:cNvPr id="12" name="Content Placeholder 11">
            <a:extLst>
              <a:ext uri="{FF2B5EF4-FFF2-40B4-BE49-F238E27FC236}">
                <a16:creationId xmlns:a16="http://schemas.microsoft.com/office/drawing/2014/main" id="{FA082E44-C7AF-9DB6-8BC3-B129C18917FF}"/>
              </a:ext>
            </a:extLst>
          </p:cNvPr>
          <p:cNvSpPr txBox="1">
            <a:spLocks noGrp="1"/>
          </p:cNvSpPr>
          <p:nvPr>
            <p:ph idx="1"/>
          </p:nvPr>
        </p:nvSpPr>
        <p:spPr>
          <a:xfrm>
            <a:off x="5222736" y="2611900"/>
            <a:ext cx="998622" cy="468654"/>
          </a:xfrm>
          <a:prstGeom prst="rect">
            <a:avLst/>
          </a:prstGeom>
          <a:noFill/>
          <a:ln w="12700">
            <a:solidFill>
              <a:schemeClr val="tx1"/>
            </a:solidFill>
          </a:ln>
        </p:spPr>
        <p:txBody>
          <a:bodyPr wrap="square" rtlCol="0">
            <a:spAutoFit/>
          </a:bodyPr>
          <a:lstStyle/>
          <a:p>
            <a:pPr marL="0" indent="0" algn="ctr">
              <a:buNone/>
            </a:pPr>
            <a:r>
              <a:rPr lang="en-US" sz="2700" b="1" dirty="0">
                <a:ln w="12700">
                  <a:solidFill>
                    <a:schemeClr val="tx1"/>
                  </a:solidFill>
                </a:ln>
              </a:rPr>
              <a:t>QI</a:t>
            </a:r>
          </a:p>
        </p:txBody>
      </p:sp>
      <p:cxnSp>
        <p:nvCxnSpPr>
          <p:cNvPr id="5" name="Straight Arrow Connector 4">
            <a:extLst>
              <a:ext uri="{FF2B5EF4-FFF2-40B4-BE49-F238E27FC236}">
                <a16:creationId xmlns:a16="http://schemas.microsoft.com/office/drawing/2014/main" id="{D71D8F16-A315-B147-E52E-659F5678EB3E}"/>
              </a:ext>
            </a:extLst>
          </p:cNvPr>
          <p:cNvCxnSpPr>
            <a:cxnSpLocks/>
          </p:cNvCxnSpPr>
          <p:nvPr/>
        </p:nvCxnSpPr>
        <p:spPr>
          <a:xfrm flipV="1">
            <a:off x="2318085" y="3429000"/>
            <a:ext cx="7721266" cy="0"/>
          </a:xfrm>
          <a:prstGeom prst="straightConnector1">
            <a:avLst/>
          </a:prstGeom>
          <a:ln w="76200">
            <a:headEnd type="triangle"/>
            <a:tailEnd type="triangle"/>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427A1D46-F171-54DF-FED4-0164B0415D95}"/>
              </a:ext>
            </a:extLst>
          </p:cNvPr>
          <p:cNvSpPr txBox="1"/>
          <p:nvPr/>
        </p:nvSpPr>
        <p:spPr>
          <a:xfrm>
            <a:off x="1879807" y="4202029"/>
            <a:ext cx="2026059" cy="1338828"/>
          </a:xfrm>
          <a:prstGeom prst="rect">
            <a:avLst/>
          </a:prstGeom>
          <a:noFill/>
        </p:spPr>
        <p:txBody>
          <a:bodyPr wrap="square" rtlCol="0">
            <a:spAutoFit/>
          </a:bodyPr>
          <a:lstStyle/>
          <a:p>
            <a:r>
              <a:rPr lang="en-US" sz="1350" dirty="0"/>
              <a:t>Gathers findings from previous research to inform practice and policies. Bridges gap between research and practice</a:t>
            </a:r>
          </a:p>
        </p:txBody>
      </p:sp>
      <p:sp>
        <p:nvSpPr>
          <p:cNvPr id="10" name="TextBox 9">
            <a:extLst>
              <a:ext uri="{FF2B5EF4-FFF2-40B4-BE49-F238E27FC236}">
                <a16:creationId xmlns:a16="http://schemas.microsoft.com/office/drawing/2014/main" id="{71773C43-5C43-ACCC-2DA1-9A7A4A28E154}"/>
              </a:ext>
            </a:extLst>
          </p:cNvPr>
          <p:cNvSpPr txBox="1"/>
          <p:nvPr/>
        </p:nvSpPr>
        <p:spPr>
          <a:xfrm>
            <a:off x="2318086" y="2592329"/>
            <a:ext cx="998621" cy="507831"/>
          </a:xfrm>
          <a:prstGeom prst="rect">
            <a:avLst/>
          </a:prstGeom>
          <a:noFill/>
          <a:ln w="12700">
            <a:solidFill>
              <a:schemeClr val="tx1"/>
            </a:solidFill>
          </a:ln>
        </p:spPr>
        <p:txBody>
          <a:bodyPr wrap="square" rtlCol="0">
            <a:spAutoFit/>
          </a:bodyPr>
          <a:lstStyle/>
          <a:p>
            <a:pPr algn="ctr"/>
            <a:r>
              <a:rPr lang="en-US" sz="2700" b="1" dirty="0">
                <a:ln w="12700">
                  <a:solidFill>
                    <a:schemeClr val="tx1"/>
                  </a:solidFill>
                </a:ln>
              </a:rPr>
              <a:t>EBP</a:t>
            </a:r>
          </a:p>
        </p:txBody>
      </p:sp>
      <p:sp>
        <p:nvSpPr>
          <p:cNvPr id="15" name="TextBox 14">
            <a:extLst>
              <a:ext uri="{FF2B5EF4-FFF2-40B4-BE49-F238E27FC236}">
                <a16:creationId xmlns:a16="http://schemas.microsoft.com/office/drawing/2014/main" id="{5BC58E71-FB3F-A0D6-84F1-5410D9D6D419}"/>
              </a:ext>
            </a:extLst>
          </p:cNvPr>
          <p:cNvSpPr txBox="1"/>
          <p:nvPr/>
        </p:nvSpPr>
        <p:spPr>
          <a:xfrm>
            <a:off x="4634065" y="3985296"/>
            <a:ext cx="2531192" cy="1754326"/>
          </a:xfrm>
          <a:prstGeom prst="rect">
            <a:avLst/>
          </a:prstGeom>
          <a:noFill/>
        </p:spPr>
        <p:txBody>
          <a:bodyPr wrap="square" rtlCol="0">
            <a:spAutoFit/>
          </a:bodyPr>
          <a:lstStyle/>
          <a:p>
            <a:r>
              <a:rPr lang="en-US" sz="1350" dirty="0"/>
              <a:t>Collects data from real-world practice settings usually after implementing an intervention to make incremental changes in processes or practices to enhance quality and performance in a single setting or healthcare system.</a:t>
            </a:r>
          </a:p>
        </p:txBody>
      </p:sp>
      <p:sp>
        <p:nvSpPr>
          <p:cNvPr id="16" name="Content Placeholder 11">
            <a:extLst>
              <a:ext uri="{FF2B5EF4-FFF2-40B4-BE49-F238E27FC236}">
                <a16:creationId xmlns:a16="http://schemas.microsoft.com/office/drawing/2014/main" id="{5CD509BE-5F05-C5DD-F8DB-1F27C5A85D83}"/>
              </a:ext>
            </a:extLst>
          </p:cNvPr>
          <p:cNvSpPr txBox="1">
            <a:spLocks/>
          </p:cNvSpPr>
          <p:nvPr/>
        </p:nvSpPr>
        <p:spPr>
          <a:xfrm>
            <a:off x="7810306" y="2576015"/>
            <a:ext cx="1744192" cy="445571"/>
          </a:xfrm>
          <a:prstGeom prst="rect">
            <a:avLst/>
          </a:prstGeom>
          <a:noFill/>
          <a:ln w="12700">
            <a:solidFill>
              <a:schemeClr val="tx1"/>
            </a:solidFill>
          </a:ln>
        </p:spPr>
        <p:txBody>
          <a:bodyPr vert="horz" wrap="square"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00" b="1" dirty="0">
                <a:ln w="12700">
                  <a:solidFill>
                    <a:schemeClr val="tx1"/>
                  </a:solidFill>
                </a:ln>
              </a:rPr>
              <a:t>Research</a:t>
            </a:r>
          </a:p>
        </p:txBody>
      </p:sp>
      <p:sp>
        <p:nvSpPr>
          <p:cNvPr id="17" name="TextBox 16">
            <a:extLst>
              <a:ext uri="{FF2B5EF4-FFF2-40B4-BE49-F238E27FC236}">
                <a16:creationId xmlns:a16="http://schemas.microsoft.com/office/drawing/2014/main" id="{117F5C10-2464-CD45-FD37-DD3A97604D42}"/>
              </a:ext>
            </a:extLst>
          </p:cNvPr>
          <p:cNvSpPr txBox="1"/>
          <p:nvPr/>
        </p:nvSpPr>
        <p:spPr>
          <a:xfrm>
            <a:off x="7810307" y="3985296"/>
            <a:ext cx="2026059" cy="923330"/>
          </a:xfrm>
          <a:prstGeom prst="rect">
            <a:avLst/>
          </a:prstGeom>
          <a:noFill/>
        </p:spPr>
        <p:txBody>
          <a:bodyPr wrap="square" rtlCol="0">
            <a:spAutoFit/>
          </a:bodyPr>
          <a:lstStyle/>
          <a:p>
            <a:r>
              <a:rPr lang="en-US" sz="1350" dirty="0"/>
              <a:t>Collects data to produce new knowledge that is generalizable across settings</a:t>
            </a:r>
          </a:p>
        </p:txBody>
      </p:sp>
    </p:spTree>
    <p:extLst>
      <p:ext uri="{BB962C8B-B14F-4D97-AF65-F5344CB8AC3E}">
        <p14:creationId xmlns:p14="http://schemas.microsoft.com/office/powerpoint/2010/main" val="107273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F0342-EDAA-CA10-5F1B-4F14329B191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D67D485-8CF6-D9AE-367B-B3C47A4E3A79}"/>
              </a:ext>
            </a:extLst>
          </p:cNvPr>
          <p:cNvSpPr>
            <a:spLocks noGrp="1"/>
          </p:cNvSpPr>
          <p:nvPr>
            <p:ph idx="1"/>
          </p:nvPr>
        </p:nvSpPr>
        <p:spPr>
          <a:xfrm>
            <a:off x="405115" y="1825625"/>
            <a:ext cx="11470510" cy="4351338"/>
          </a:xfrm>
        </p:spPr>
        <p:txBody>
          <a:bodyPr/>
          <a:lstStyle/>
          <a:p>
            <a:pPr marL="0" indent="0">
              <a:buNone/>
            </a:pPr>
            <a:r>
              <a:rPr lang="en-US" sz="3200" dirty="0"/>
              <a:t>EBP </a:t>
            </a:r>
            <a:r>
              <a:rPr lang="en-US" sz="3200" b="1" i="1" u="sng" dirty="0">
                <a:solidFill>
                  <a:srgbClr val="FF0000"/>
                </a:solidFill>
              </a:rPr>
              <a:t>takes peer-reviewed literature </a:t>
            </a:r>
            <a:r>
              <a:rPr lang="en-US" sz="3200" dirty="0"/>
              <a:t>to guide decision making.</a:t>
            </a:r>
          </a:p>
          <a:p>
            <a:pPr marL="0" indent="0">
              <a:buNone/>
            </a:pPr>
            <a:endParaRPr lang="en-US" sz="3200" dirty="0"/>
          </a:p>
          <a:p>
            <a:pPr marL="0" indent="0">
              <a:buNone/>
            </a:pPr>
            <a:r>
              <a:rPr lang="en-US" sz="3200" dirty="0"/>
              <a:t>QI </a:t>
            </a:r>
            <a:r>
              <a:rPr lang="en-US" sz="3200" b="1" u="sng" dirty="0">
                <a:solidFill>
                  <a:srgbClr val="FF0000"/>
                </a:solidFill>
              </a:rPr>
              <a:t>gathers data from a specific site</a:t>
            </a:r>
            <a:r>
              <a:rPr lang="en-US" sz="3200" b="1" dirty="0"/>
              <a:t> </a:t>
            </a:r>
            <a:r>
              <a:rPr lang="en-US" sz="3200" dirty="0"/>
              <a:t>for process improvement.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53804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078B0-B67C-608B-E2D1-E5E744D37F11}"/>
              </a:ext>
            </a:extLst>
          </p:cNvPr>
          <p:cNvSpPr>
            <a:spLocks noGrp="1"/>
          </p:cNvSpPr>
          <p:nvPr>
            <p:ph type="title"/>
          </p:nvPr>
        </p:nvSpPr>
        <p:spPr/>
        <p:txBody>
          <a:bodyPr/>
          <a:lstStyle/>
          <a:p>
            <a:r>
              <a:rPr lang="en-US" dirty="0"/>
              <a:t>Generalizability</a:t>
            </a:r>
          </a:p>
        </p:txBody>
      </p:sp>
      <p:sp>
        <p:nvSpPr>
          <p:cNvPr id="3" name="Content Placeholder 2">
            <a:extLst>
              <a:ext uri="{FF2B5EF4-FFF2-40B4-BE49-F238E27FC236}">
                <a16:creationId xmlns:a16="http://schemas.microsoft.com/office/drawing/2014/main" id="{9098998D-C841-7D24-F339-FDA0339FEFF2}"/>
              </a:ext>
            </a:extLst>
          </p:cNvPr>
          <p:cNvSpPr>
            <a:spLocks noGrp="1"/>
          </p:cNvSpPr>
          <p:nvPr>
            <p:ph idx="1"/>
          </p:nvPr>
        </p:nvSpPr>
        <p:spPr/>
        <p:txBody>
          <a:bodyPr/>
          <a:lstStyle/>
          <a:p>
            <a:pPr marL="0" indent="0">
              <a:buNone/>
            </a:pPr>
            <a:r>
              <a:rPr lang="en-US" dirty="0"/>
              <a:t>Research and non-research differ on generalizability. This is one of the most important of determining if something is research.</a:t>
            </a:r>
          </a:p>
          <a:p>
            <a:pPr marL="0" indent="0">
              <a:buNone/>
            </a:pPr>
            <a:endParaRPr lang="en-US" dirty="0"/>
          </a:p>
          <a:p>
            <a:pPr marL="0" indent="0">
              <a:buNone/>
            </a:pPr>
            <a:r>
              <a:rPr lang="en-US" dirty="0"/>
              <a:t>An EBP/QI project is by definition not generalizable.</a:t>
            </a:r>
          </a:p>
          <a:p>
            <a:pPr marL="0" indent="0">
              <a:buNone/>
            </a:pPr>
            <a:endParaRPr lang="en-US" dirty="0"/>
          </a:p>
          <a:p>
            <a:pPr marL="0" indent="0">
              <a:buNone/>
            </a:pPr>
            <a:r>
              <a:rPr lang="en-US" dirty="0"/>
              <a:t>Research is intended to be generalizable and has many considerations in research design to improve generalizability.</a:t>
            </a:r>
          </a:p>
        </p:txBody>
      </p:sp>
    </p:spTree>
    <p:extLst>
      <p:ext uri="{BB962C8B-B14F-4D97-AF65-F5344CB8AC3E}">
        <p14:creationId xmlns:p14="http://schemas.microsoft.com/office/powerpoint/2010/main" val="1224853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C3C9-A90A-F68A-ACAD-EF4F4892D090}"/>
              </a:ext>
            </a:extLst>
          </p:cNvPr>
          <p:cNvSpPr>
            <a:spLocks noGrp="1"/>
          </p:cNvSpPr>
          <p:nvPr>
            <p:ph type="title"/>
          </p:nvPr>
        </p:nvSpPr>
        <p:spPr/>
        <p:txBody>
          <a:bodyPr/>
          <a:lstStyle/>
          <a:p>
            <a:r>
              <a:rPr lang="en-US" dirty="0"/>
              <a:t>Introduction &amp; Methods</a:t>
            </a:r>
          </a:p>
        </p:txBody>
      </p:sp>
      <p:sp>
        <p:nvSpPr>
          <p:cNvPr id="3" name="Content Placeholder 2">
            <a:extLst>
              <a:ext uri="{FF2B5EF4-FFF2-40B4-BE49-F238E27FC236}">
                <a16:creationId xmlns:a16="http://schemas.microsoft.com/office/drawing/2014/main" id="{AA9D7F05-82A4-081B-370F-069CF15662CC}"/>
              </a:ext>
            </a:extLst>
          </p:cNvPr>
          <p:cNvSpPr>
            <a:spLocks noGrp="1"/>
          </p:cNvSpPr>
          <p:nvPr>
            <p:ph idx="1"/>
          </p:nvPr>
        </p:nvSpPr>
        <p:spPr>
          <a:xfrm>
            <a:off x="838200" y="1582057"/>
            <a:ext cx="10515600" cy="4594906"/>
          </a:xfrm>
        </p:spPr>
        <p:txBody>
          <a:bodyPr>
            <a:normAutofit/>
          </a:bodyPr>
          <a:lstStyle/>
          <a:p>
            <a:endParaRPr lang="en-US" dirty="0"/>
          </a:p>
          <a:p>
            <a:r>
              <a:rPr lang="en-US" dirty="0"/>
              <a:t>The research and non-research (EBP and QI) categories have different requirements for how to complete them. The requirement for research will be covered first, followed by EBP/QI.</a:t>
            </a:r>
          </a:p>
          <a:p>
            <a:endParaRPr lang="en-US" dirty="0"/>
          </a:p>
          <a:p>
            <a:r>
              <a:rPr lang="en-US" dirty="0"/>
              <a:t>The online entry portal uses branching logic. Each question will take you to the corresponding section while skipping questions not pertinent to your application.</a:t>
            </a:r>
          </a:p>
          <a:p>
            <a:endParaRPr lang="en-US" dirty="0"/>
          </a:p>
          <a:p>
            <a:endParaRPr lang="en-US" dirty="0"/>
          </a:p>
        </p:txBody>
      </p:sp>
    </p:spTree>
    <p:extLst>
      <p:ext uri="{BB962C8B-B14F-4D97-AF65-F5344CB8AC3E}">
        <p14:creationId xmlns:p14="http://schemas.microsoft.com/office/powerpoint/2010/main" val="2096495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C0488-0592-BDBF-316C-56A9936FE28F}"/>
              </a:ext>
            </a:extLst>
          </p:cNvPr>
          <p:cNvSpPr>
            <a:spLocks noGrp="1"/>
          </p:cNvSpPr>
          <p:nvPr>
            <p:ph type="title"/>
          </p:nvPr>
        </p:nvSpPr>
        <p:spPr/>
        <p:txBody>
          <a:bodyPr/>
          <a:lstStyle/>
          <a:p>
            <a:r>
              <a:rPr lang="en-US" dirty="0"/>
              <a:t>Research Introduction</a:t>
            </a:r>
          </a:p>
        </p:txBody>
      </p:sp>
      <p:sp>
        <p:nvSpPr>
          <p:cNvPr id="3" name="Content Placeholder 2">
            <a:extLst>
              <a:ext uri="{FF2B5EF4-FFF2-40B4-BE49-F238E27FC236}">
                <a16:creationId xmlns:a16="http://schemas.microsoft.com/office/drawing/2014/main" id="{AA4DA75F-E669-096F-4F0D-DF7A6BA7BAB5}"/>
              </a:ext>
            </a:extLst>
          </p:cNvPr>
          <p:cNvSpPr>
            <a:spLocks noGrp="1"/>
          </p:cNvSpPr>
          <p:nvPr>
            <p:ph idx="1"/>
          </p:nvPr>
        </p:nvSpPr>
        <p:spPr/>
        <p:txBody>
          <a:bodyPr/>
          <a:lstStyle/>
          <a:p>
            <a:pPr marL="0" indent="0">
              <a:buNone/>
            </a:pPr>
            <a:r>
              <a:rPr lang="en-US" dirty="0"/>
              <a:t>A well-crafted research introduction manages to:</a:t>
            </a:r>
          </a:p>
          <a:p>
            <a:pPr marL="0" indent="0">
              <a:buNone/>
            </a:pPr>
            <a:endParaRPr lang="en-US" dirty="0"/>
          </a:p>
          <a:p>
            <a:pPr marL="0" indent="0">
              <a:buNone/>
            </a:pPr>
            <a:r>
              <a:rPr lang="en-US" dirty="0"/>
              <a:t>	engage the reader </a:t>
            </a:r>
          </a:p>
          <a:p>
            <a:pPr marL="0" indent="0">
              <a:buNone/>
            </a:pPr>
            <a:endParaRPr lang="en-US" dirty="0"/>
          </a:p>
          <a:p>
            <a:pPr marL="0" indent="0">
              <a:buNone/>
            </a:pPr>
            <a:r>
              <a:rPr lang="en-US" dirty="0"/>
              <a:t>	provide a clear understanding of the research context</a:t>
            </a:r>
          </a:p>
          <a:p>
            <a:pPr marL="0" indent="0">
              <a:buNone/>
            </a:pPr>
            <a:endParaRPr lang="en-US" dirty="0"/>
          </a:p>
          <a:p>
            <a:pPr marL="0" indent="0">
              <a:buNone/>
            </a:pPr>
            <a:r>
              <a:rPr lang="en-US" dirty="0"/>
              <a:t> 	set the foundation for the rest of the paper</a:t>
            </a:r>
          </a:p>
        </p:txBody>
      </p:sp>
    </p:spTree>
    <p:extLst>
      <p:ext uri="{BB962C8B-B14F-4D97-AF65-F5344CB8AC3E}">
        <p14:creationId xmlns:p14="http://schemas.microsoft.com/office/powerpoint/2010/main" val="652301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A4DBB-1877-B3B3-784E-69E6C8BA06BD}"/>
              </a:ext>
            </a:extLst>
          </p:cNvPr>
          <p:cNvSpPr>
            <a:spLocks noGrp="1"/>
          </p:cNvSpPr>
          <p:nvPr>
            <p:ph type="title"/>
          </p:nvPr>
        </p:nvSpPr>
        <p:spPr/>
        <p:txBody>
          <a:bodyPr/>
          <a:lstStyle/>
          <a:p>
            <a:r>
              <a:rPr lang="en-US" dirty="0"/>
              <a:t>Research Introduction – Key Points</a:t>
            </a:r>
          </a:p>
        </p:txBody>
      </p:sp>
      <p:sp>
        <p:nvSpPr>
          <p:cNvPr id="3" name="Content Placeholder 2">
            <a:extLst>
              <a:ext uri="{FF2B5EF4-FFF2-40B4-BE49-F238E27FC236}">
                <a16:creationId xmlns:a16="http://schemas.microsoft.com/office/drawing/2014/main" id="{D37AD156-3EA4-0F41-6299-A43CFE96EDA9}"/>
              </a:ext>
            </a:extLst>
          </p:cNvPr>
          <p:cNvSpPr>
            <a:spLocks noGrp="1"/>
          </p:cNvSpPr>
          <p:nvPr>
            <p:ph idx="1"/>
          </p:nvPr>
        </p:nvSpPr>
        <p:spPr/>
        <p:txBody>
          <a:bodyPr>
            <a:normAutofit lnSpcReduction="10000"/>
          </a:bodyPr>
          <a:lstStyle/>
          <a:p>
            <a:r>
              <a:rPr lang="en-US" dirty="0"/>
              <a:t>Is the significance of the problem and/or phenomena as evidenced in the literature clearly described?</a:t>
            </a:r>
          </a:p>
          <a:p>
            <a:endParaRPr lang="en-US" dirty="0"/>
          </a:p>
          <a:p>
            <a:r>
              <a:rPr lang="en-US" dirty="0"/>
              <a:t>Is the need for the study clearly demonstrated?</a:t>
            </a:r>
          </a:p>
          <a:p>
            <a:endParaRPr lang="en-US" dirty="0"/>
          </a:p>
          <a:p>
            <a:r>
              <a:rPr lang="en-US" dirty="0"/>
              <a:t>Is the Research Question clearly stated and aligned with title/background</a:t>
            </a:r>
          </a:p>
          <a:p>
            <a:endParaRPr lang="en-US" dirty="0"/>
          </a:p>
          <a:p>
            <a:r>
              <a:rPr lang="en-US" dirty="0"/>
              <a:t>If qualitative, what is the theoretical framework used to inform the study?</a:t>
            </a:r>
          </a:p>
        </p:txBody>
      </p:sp>
    </p:spTree>
    <p:extLst>
      <p:ext uri="{BB962C8B-B14F-4D97-AF65-F5344CB8AC3E}">
        <p14:creationId xmlns:p14="http://schemas.microsoft.com/office/powerpoint/2010/main" val="2116684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5DFD4-D25A-5E8C-A16B-BB4F0498C82A}"/>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7EA862EB-59B6-AEB8-1489-8B5961646388}"/>
              </a:ext>
            </a:extLst>
          </p:cNvPr>
          <p:cNvSpPr>
            <a:spLocks noGrp="1"/>
          </p:cNvSpPr>
          <p:nvPr>
            <p:ph idx="1"/>
          </p:nvPr>
        </p:nvSpPr>
        <p:spPr/>
        <p:txBody>
          <a:bodyPr>
            <a:normAutofit lnSpcReduction="10000"/>
          </a:bodyPr>
          <a:lstStyle/>
          <a:p>
            <a:pPr marL="0" indent="0">
              <a:buNone/>
            </a:pPr>
            <a:r>
              <a:rPr lang="en-US" b="1" dirty="0"/>
              <a:t>Focus: </a:t>
            </a:r>
            <a:r>
              <a:rPr lang="en-US" dirty="0"/>
              <a:t>It narrows down the topic to a specific area of interest, making the research more manageable and directed.</a:t>
            </a:r>
          </a:p>
          <a:p>
            <a:pPr marL="0" indent="0">
              <a:buNone/>
            </a:pPr>
            <a:endParaRPr lang="en-US" dirty="0"/>
          </a:p>
          <a:p>
            <a:pPr marL="0" indent="0">
              <a:buNone/>
            </a:pPr>
            <a:r>
              <a:rPr lang="en-US" b="1" dirty="0"/>
              <a:t>Guidance: </a:t>
            </a:r>
            <a:r>
              <a:rPr lang="en-US" dirty="0"/>
              <a:t>It provides a roadmap for the research process, helping to design the study, select appropriate methodologies, and analyze data.</a:t>
            </a:r>
          </a:p>
          <a:p>
            <a:pPr marL="0" indent="0">
              <a:buNone/>
            </a:pPr>
            <a:endParaRPr lang="en-US" dirty="0"/>
          </a:p>
          <a:p>
            <a:pPr marL="0" indent="0">
              <a:buNone/>
            </a:pPr>
            <a:r>
              <a:rPr lang="en-US" b="1" dirty="0"/>
              <a:t>Relevance: </a:t>
            </a:r>
            <a:r>
              <a:rPr lang="en-US" dirty="0"/>
              <a:t>It ensures that the research addresses a significant issue or gap in existing knowledge, contributing to the field's advancement.</a:t>
            </a:r>
          </a:p>
        </p:txBody>
      </p:sp>
    </p:spTree>
    <p:extLst>
      <p:ext uri="{BB962C8B-B14F-4D97-AF65-F5344CB8AC3E}">
        <p14:creationId xmlns:p14="http://schemas.microsoft.com/office/powerpoint/2010/main" val="1688610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7C049-93BD-953E-DE83-40F87EAD8F97}"/>
              </a:ext>
            </a:extLst>
          </p:cNvPr>
          <p:cNvSpPr>
            <a:spLocks noGrp="1"/>
          </p:cNvSpPr>
          <p:nvPr>
            <p:ph type="title"/>
          </p:nvPr>
        </p:nvSpPr>
        <p:spPr/>
        <p:txBody>
          <a:bodyPr/>
          <a:lstStyle/>
          <a:p>
            <a:r>
              <a:rPr lang="en-US" dirty="0"/>
              <a:t>Research Question Components</a:t>
            </a:r>
          </a:p>
        </p:txBody>
      </p:sp>
      <p:sp>
        <p:nvSpPr>
          <p:cNvPr id="3" name="Content Placeholder 2">
            <a:extLst>
              <a:ext uri="{FF2B5EF4-FFF2-40B4-BE49-F238E27FC236}">
                <a16:creationId xmlns:a16="http://schemas.microsoft.com/office/drawing/2014/main" id="{599D459E-5DBE-41D8-D342-13FC5F7B40D7}"/>
              </a:ext>
            </a:extLst>
          </p:cNvPr>
          <p:cNvSpPr>
            <a:spLocks noGrp="1"/>
          </p:cNvSpPr>
          <p:nvPr>
            <p:ph idx="1"/>
          </p:nvPr>
        </p:nvSpPr>
        <p:spPr/>
        <p:txBody>
          <a:bodyPr/>
          <a:lstStyle/>
          <a:p>
            <a:pPr marL="0" indent="0">
              <a:buNone/>
            </a:pPr>
            <a:r>
              <a:rPr lang="en-US" sz="3600" dirty="0"/>
              <a:t>Research Questions Often Contain:</a:t>
            </a:r>
          </a:p>
          <a:p>
            <a:pPr marL="0" indent="0">
              <a:buNone/>
            </a:pPr>
            <a:endParaRPr lang="en-US" sz="3600" dirty="0"/>
          </a:p>
          <a:p>
            <a:pPr lvl="1"/>
            <a:r>
              <a:rPr lang="en-US" sz="3200" dirty="0"/>
              <a:t>Topic</a:t>
            </a:r>
          </a:p>
          <a:p>
            <a:pPr lvl="1"/>
            <a:endParaRPr lang="en-US" sz="3200" dirty="0"/>
          </a:p>
          <a:p>
            <a:pPr lvl="1"/>
            <a:r>
              <a:rPr lang="en-US" sz="3200" dirty="0"/>
              <a:t>Population</a:t>
            </a:r>
          </a:p>
          <a:p>
            <a:pPr lvl="1"/>
            <a:endParaRPr lang="en-US" sz="3200" dirty="0"/>
          </a:p>
          <a:p>
            <a:pPr lvl="1"/>
            <a:r>
              <a:rPr lang="en-US" sz="3200" dirty="0"/>
              <a:t>Setting</a:t>
            </a:r>
          </a:p>
        </p:txBody>
      </p:sp>
    </p:spTree>
    <p:extLst>
      <p:ext uri="{BB962C8B-B14F-4D97-AF65-F5344CB8AC3E}">
        <p14:creationId xmlns:p14="http://schemas.microsoft.com/office/powerpoint/2010/main" val="210229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C8B16-93CC-D8EB-B96E-C851E062B33F}"/>
              </a:ext>
            </a:extLst>
          </p:cNvPr>
          <p:cNvSpPr>
            <a:spLocks noGrp="1"/>
          </p:cNvSpPr>
          <p:nvPr>
            <p:ph type="title"/>
          </p:nvPr>
        </p:nvSpPr>
        <p:spPr>
          <a:xfrm>
            <a:off x="838200" y="365125"/>
            <a:ext cx="7075811" cy="1325563"/>
          </a:xfrm>
        </p:spPr>
        <p:txBody>
          <a:bodyPr/>
          <a:lstStyle/>
          <a:p>
            <a:r>
              <a:rPr lang="en-US" dirty="0"/>
              <a:t>Research Question Examples</a:t>
            </a:r>
          </a:p>
        </p:txBody>
      </p:sp>
      <p:sp>
        <p:nvSpPr>
          <p:cNvPr id="3" name="Content Placeholder 2">
            <a:extLst>
              <a:ext uri="{FF2B5EF4-FFF2-40B4-BE49-F238E27FC236}">
                <a16:creationId xmlns:a16="http://schemas.microsoft.com/office/drawing/2014/main" id="{B939554A-EAAF-EC27-DF64-8770C4260B8F}"/>
              </a:ext>
            </a:extLst>
          </p:cNvPr>
          <p:cNvSpPr>
            <a:spLocks noGrp="1"/>
          </p:cNvSpPr>
          <p:nvPr>
            <p:ph idx="1"/>
          </p:nvPr>
        </p:nvSpPr>
        <p:spPr>
          <a:xfrm>
            <a:off x="838200" y="1582057"/>
            <a:ext cx="10515600" cy="4594906"/>
          </a:xfrm>
        </p:spPr>
        <p:txBody>
          <a:bodyPr>
            <a:normAutofit lnSpcReduction="10000"/>
          </a:bodyPr>
          <a:lstStyle/>
          <a:p>
            <a:pPr marL="0" indent="0">
              <a:buNone/>
            </a:pPr>
            <a:r>
              <a:rPr lang="en-US" b="1" dirty="0"/>
              <a:t>Clinical Practice:</a:t>
            </a:r>
            <a:endParaRPr lang="en-US" dirty="0"/>
          </a:p>
          <a:p>
            <a:pPr>
              <a:buFont typeface="Arial" panose="020B0604020202020204" pitchFamily="34" charset="0"/>
              <a:buChar char="•"/>
            </a:pPr>
            <a:r>
              <a:rPr lang="en-US" dirty="0"/>
              <a:t>How does the use of ultrasound guidance in regional anesthesia impact the success rates and complication rates compared to traditional techniques?*</a:t>
            </a:r>
          </a:p>
          <a:p>
            <a:pPr>
              <a:buFont typeface="Arial" panose="020B0604020202020204" pitchFamily="34" charset="0"/>
              <a:buChar char="•"/>
            </a:pPr>
            <a:endParaRPr lang="en-US" dirty="0"/>
          </a:p>
          <a:p>
            <a:pPr>
              <a:buFont typeface="Arial" panose="020B0604020202020204" pitchFamily="34" charset="0"/>
              <a:buChar char="•"/>
            </a:pPr>
            <a:r>
              <a:rPr lang="en-US" dirty="0"/>
              <a:t>What are the effects of different opioid-sparing analgesia protocols on postoperative pain management in patients undergoing major abdominal surgery?*</a:t>
            </a:r>
          </a:p>
          <a:p>
            <a:pPr marL="0" indent="0">
              <a:buNone/>
            </a:pPr>
            <a:endParaRPr lang="en-US" dirty="0"/>
          </a:p>
          <a:p>
            <a:pPr marL="0" indent="0">
              <a:buNone/>
            </a:pPr>
            <a:r>
              <a:rPr lang="en-US" b="1" dirty="0"/>
              <a:t>*In these examples you would specify specific techniques of regional anesthesia or opioid sparing techniques.</a:t>
            </a:r>
          </a:p>
        </p:txBody>
      </p:sp>
    </p:spTree>
    <p:extLst>
      <p:ext uri="{BB962C8B-B14F-4D97-AF65-F5344CB8AC3E}">
        <p14:creationId xmlns:p14="http://schemas.microsoft.com/office/powerpoint/2010/main" val="323603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9AED-1E50-DA17-DC60-5D189DAB43EB}"/>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E358DF58-FD32-5F8C-765A-CCD60A3F2DF1}"/>
              </a:ext>
            </a:extLst>
          </p:cNvPr>
          <p:cNvSpPr>
            <a:spLocks noGrp="1"/>
          </p:cNvSpPr>
          <p:nvPr>
            <p:ph idx="1"/>
          </p:nvPr>
        </p:nvSpPr>
        <p:spPr>
          <a:xfrm>
            <a:off x="863600" y="1796597"/>
            <a:ext cx="10515600" cy="4351338"/>
          </a:xfrm>
        </p:spPr>
        <p:txBody>
          <a:bodyPr/>
          <a:lstStyle/>
          <a:p>
            <a:pPr marL="514350" indent="-514350">
              <a:buAutoNum type="arabicParenR"/>
            </a:pPr>
            <a:r>
              <a:rPr lang="en-US" dirty="0"/>
              <a:t>Review concepts of  research, evidence-based practice, and quality improvement to improve the quality of applications for the Dean Hayden Resident Grant.</a:t>
            </a:r>
          </a:p>
          <a:p>
            <a:pPr marL="514350" indent="-514350">
              <a:buAutoNum type="arabicParenR"/>
            </a:pPr>
            <a:r>
              <a:rPr lang="en-US" dirty="0"/>
              <a:t>Provide an overview of the process for completing a successful Dean Hayden Resident Grant.</a:t>
            </a:r>
          </a:p>
          <a:p>
            <a:pPr marL="514350" indent="-514350">
              <a:buAutoNum type="arabicParenR"/>
            </a:pPr>
            <a:r>
              <a:rPr lang="en-US" dirty="0"/>
              <a:t>Summarize common mistakes.</a:t>
            </a:r>
          </a:p>
        </p:txBody>
      </p:sp>
    </p:spTree>
    <p:extLst>
      <p:ext uri="{BB962C8B-B14F-4D97-AF65-F5344CB8AC3E}">
        <p14:creationId xmlns:p14="http://schemas.microsoft.com/office/powerpoint/2010/main" val="2062522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5083-9DF1-47B7-755D-B0BF87FC2A20}"/>
              </a:ext>
            </a:extLst>
          </p:cNvPr>
          <p:cNvSpPr>
            <a:spLocks noGrp="1"/>
          </p:cNvSpPr>
          <p:nvPr>
            <p:ph type="title"/>
          </p:nvPr>
        </p:nvSpPr>
        <p:spPr/>
        <p:txBody>
          <a:bodyPr/>
          <a:lstStyle/>
          <a:p>
            <a:r>
              <a:rPr lang="en-US" dirty="0"/>
              <a:t>Research Question Examples</a:t>
            </a:r>
          </a:p>
        </p:txBody>
      </p:sp>
      <p:sp>
        <p:nvSpPr>
          <p:cNvPr id="3" name="Content Placeholder 2">
            <a:extLst>
              <a:ext uri="{FF2B5EF4-FFF2-40B4-BE49-F238E27FC236}">
                <a16:creationId xmlns:a16="http://schemas.microsoft.com/office/drawing/2014/main" id="{1749D610-149C-9187-A041-1CE3A33195B2}"/>
              </a:ext>
            </a:extLst>
          </p:cNvPr>
          <p:cNvSpPr>
            <a:spLocks noGrp="1"/>
          </p:cNvSpPr>
          <p:nvPr>
            <p:ph idx="1"/>
          </p:nvPr>
        </p:nvSpPr>
        <p:spPr/>
        <p:txBody>
          <a:bodyPr/>
          <a:lstStyle/>
          <a:p>
            <a:pPr marL="0" indent="0">
              <a:buNone/>
            </a:pPr>
            <a:r>
              <a:rPr lang="en-US" b="1" dirty="0"/>
              <a:t>Pain Management:</a:t>
            </a:r>
            <a:endParaRPr lang="en-US" dirty="0"/>
          </a:p>
          <a:p>
            <a:pPr>
              <a:buFont typeface="Arial" panose="020B0604020202020204" pitchFamily="34" charset="0"/>
              <a:buChar char="•"/>
            </a:pPr>
            <a:r>
              <a:rPr lang="en-US" dirty="0"/>
              <a:t>How does the use of continuous peripheral nerve blocks compare to single-shot nerve blocks in terms of postoperative pain control and recovery times in orthopedic surgery patients?</a:t>
            </a:r>
          </a:p>
          <a:p>
            <a:pPr>
              <a:buFont typeface="Arial" panose="020B0604020202020204" pitchFamily="34" charset="0"/>
              <a:buChar char="•"/>
            </a:pPr>
            <a:endParaRPr lang="en-US" dirty="0"/>
          </a:p>
          <a:p>
            <a:pPr>
              <a:buFont typeface="Arial" panose="020B0604020202020204" pitchFamily="34" charset="0"/>
              <a:buChar char="•"/>
            </a:pPr>
            <a:r>
              <a:rPr lang="en-US" dirty="0"/>
              <a:t>What are the effects of non-pharmacological interventions (e.g., acupuncture, music therapy) on pain and anxiety levels in patients undergoing minor surgical procedures?</a:t>
            </a:r>
          </a:p>
          <a:p>
            <a:pPr marL="0" indent="0">
              <a:buNone/>
            </a:pPr>
            <a:endParaRPr lang="en-US" dirty="0"/>
          </a:p>
        </p:txBody>
      </p:sp>
    </p:spTree>
    <p:extLst>
      <p:ext uri="{BB962C8B-B14F-4D97-AF65-F5344CB8AC3E}">
        <p14:creationId xmlns:p14="http://schemas.microsoft.com/office/powerpoint/2010/main" val="2288395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214FD-0545-AE13-9AC9-107B1AF1787A}"/>
              </a:ext>
            </a:extLst>
          </p:cNvPr>
          <p:cNvSpPr>
            <a:spLocks noGrp="1"/>
          </p:cNvSpPr>
          <p:nvPr>
            <p:ph type="title"/>
          </p:nvPr>
        </p:nvSpPr>
        <p:spPr/>
        <p:txBody>
          <a:bodyPr/>
          <a:lstStyle/>
          <a:p>
            <a:r>
              <a:rPr lang="en-US" dirty="0"/>
              <a:t>Elements of a Methods Section</a:t>
            </a:r>
          </a:p>
        </p:txBody>
      </p:sp>
      <p:sp>
        <p:nvSpPr>
          <p:cNvPr id="3" name="Content Placeholder 2">
            <a:extLst>
              <a:ext uri="{FF2B5EF4-FFF2-40B4-BE49-F238E27FC236}">
                <a16:creationId xmlns:a16="http://schemas.microsoft.com/office/drawing/2014/main" id="{567F2EAD-C626-C89F-C7A1-E871EFAF49AD}"/>
              </a:ext>
            </a:extLst>
          </p:cNvPr>
          <p:cNvSpPr>
            <a:spLocks noGrp="1"/>
          </p:cNvSpPr>
          <p:nvPr>
            <p:ph idx="1"/>
          </p:nvPr>
        </p:nvSpPr>
        <p:spPr/>
        <p:txBody>
          <a:bodyPr/>
          <a:lstStyle/>
          <a:p>
            <a:r>
              <a:rPr lang="en-US" dirty="0"/>
              <a:t>Research or Project Design</a:t>
            </a:r>
          </a:p>
          <a:p>
            <a:r>
              <a:rPr lang="en-US" dirty="0"/>
              <a:t>Participants/Sample</a:t>
            </a:r>
          </a:p>
          <a:p>
            <a:r>
              <a:rPr lang="en-US" dirty="0"/>
              <a:t>Materials/Instrumentation</a:t>
            </a:r>
          </a:p>
          <a:p>
            <a:r>
              <a:rPr lang="en-US" dirty="0"/>
              <a:t>Data Collection Procedures</a:t>
            </a:r>
          </a:p>
          <a:p>
            <a:r>
              <a:rPr lang="en-US" dirty="0"/>
              <a:t>Data Analysis</a:t>
            </a:r>
          </a:p>
          <a:p>
            <a:pPr lvl="1"/>
            <a:r>
              <a:rPr lang="en-US" dirty="0"/>
              <a:t>How variables were measured</a:t>
            </a:r>
          </a:p>
          <a:p>
            <a:pPr lvl="1"/>
            <a:r>
              <a:rPr lang="en-US" dirty="0"/>
              <a:t>What is the outcome variable</a:t>
            </a:r>
          </a:p>
          <a:p>
            <a:endParaRPr lang="en-US" dirty="0"/>
          </a:p>
          <a:p>
            <a:endParaRPr lang="en-US" dirty="0"/>
          </a:p>
        </p:txBody>
      </p:sp>
    </p:spTree>
    <p:extLst>
      <p:ext uri="{BB962C8B-B14F-4D97-AF65-F5344CB8AC3E}">
        <p14:creationId xmlns:p14="http://schemas.microsoft.com/office/powerpoint/2010/main" val="14642088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A0BDE-959C-21EE-3909-E9CDB7959A2B}"/>
              </a:ext>
            </a:extLst>
          </p:cNvPr>
          <p:cNvSpPr>
            <a:spLocks noGrp="1"/>
          </p:cNvSpPr>
          <p:nvPr>
            <p:ph type="title"/>
          </p:nvPr>
        </p:nvSpPr>
        <p:spPr/>
        <p:txBody>
          <a:bodyPr/>
          <a:lstStyle/>
          <a:p>
            <a:r>
              <a:rPr lang="en-US" dirty="0"/>
              <a:t>Research or Project Design- Quantitative</a:t>
            </a:r>
          </a:p>
        </p:txBody>
      </p:sp>
      <p:sp>
        <p:nvSpPr>
          <p:cNvPr id="3" name="Content Placeholder 2">
            <a:extLst>
              <a:ext uri="{FF2B5EF4-FFF2-40B4-BE49-F238E27FC236}">
                <a16:creationId xmlns:a16="http://schemas.microsoft.com/office/drawing/2014/main" id="{F48451A5-3CEB-39A1-5EF1-1291BB981983}"/>
              </a:ext>
            </a:extLst>
          </p:cNvPr>
          <p:cNvSpPr>
            <a:spLocks noGrp="1"/>
          </p:cNvSpPr>
          <p:nvPr>
            <p:ph idx="1"/>
          </p:nvPr>
        </p:nvSpPr>
        <p:spPr>
          <a:xfrm>
            <a:off x="428878" y="1615468"/>
            <a:ext cx="11013260" cy="4356454"/>
          </a:xfrm>
        </p:spPr>
        <p:txBody>
          <a:bodyPr>
            <a:normAutofit fontScale="85000" lnSpcReduction="20000"/>
          </a:bodyPr>
          <a:lstStyle/>
          <a:p>
            <a:r>
              <a:rPr lang="en-US" b="1" dirty="0"/>
              <a:t>Prospective</a:t>
            </a:r>
            <a:r>
              <a:rPr lang="en-US" dirty="0"/>
              <a:t> or </a:t>
            </a:r>
            <a:r>
              <a:rPr lang="en-US" b="1" dirty="0"/>
              <a:t>Retrospective</a:t>
            </a:r>
          </a:p>
          <a:p>
            <a:pPr lvl="1"/>
            <a:r>
              <a:rPr lang="en-US" dirty="0"/>
              <a:t>Prospective- data collective specifically for the project</a:t>
            </a:r>
          </a:p>
          <a:p>
            <a:pPr lvl="1"/>
            <a:r>
              <a:rPr lang="en-US" dirty="0"/>
              <a:t>Retrospective- secondary data analysis (such as electronic health record data</a:t>
            </a:r>
          </a:p>
          <a:p>
            <a:pPr lvl="1"/>
            <a:endParaRPr lang="en-US" dirty="0"/>
          </a:p>
          <a:p>
            <a:r>
              <a:rPr lang="en-US" b="1" dirty="0"/>
              <a:t>Observational</a:t>
            </a:r>
            <a:r>
              <a:rPr lang="en-US" dirty="0"/>
              <a:t> vs </a:t>
            </a:r>
            <a:r>
              <a:rPr lang="en-US" b="1" dirty="0"/>
              <a:t>Quasi-experimental </a:t>
            </a:r>
            <a:r>
              <a:rPr lang="en-US" dirty="0"/>
              <a:t>vs </a:t>
            </a:r>
            <a:r>
              <a:rPr lang="en-US" b="1" dirty="0"/>
              <a:t>RCT</a:t>
            </a:r>
          </a:p>
          <a:p>
            <a:pPr lvl="1"/>
            <a:r>
              <a:rPr lang="en-US" u="sng" dirty="0"/>
              <a:t>Observational</a:t>
            </a:r>
            <a:r>
              <a:rPr lang="en-US" dirty="0"/>
              <a:t>-Investigators observe the effects of exposures on outcomes using existing data or data collected through surveys</a:t>
            </a:r>
          </a:p>
          <a:p>
            <a:pPr lvl="1"/>
            <a:r>
              <a:rPr lang="en-US" u="sng" dirty="0"/>
              <a:t>Quasi-experimental</a:t>
            </a:r>
            <a:r>
              <a:rPr lang="en-US" dirty="0"/>
              <a:t>- </a:t>
            </a:r>
            <a:r>
              <a:rPr lang="en-US" b="0" i="0" dirty="0">
                <a:solidFill>
                  <a:srgbClr val="474747"/>
                </a:solidFill>
                <a:effectLst/>
                <a:latin typeface="Google Sans"/>
              </a:rPr>
              <a:t>Quasi-experiments lack random assignment, using existing groups instead (for example CRNAs vs RRNAs), case-control)</a:t>
            </a:r>
            <a:endParaRPr lang="en-US" dirty="0"/>
          </a:p>
          <a:p>
            <a:pPr lvl="1"/>
            <a:r>
              <a:rPr lang="en-US" u="sng" dirty="0"/>
              <a:t>RCT</a:t>
            </a:r>
            <a:r>
              <a:rPr lang="en-US" dirty="0"/>
              <a:t>- Investigators randomly assign subjects to treatment groups to examine the effect of an intervention. </a:t>
            </a:r>
          </a:p>
          <a:p>
            <a:pPr lvl="1"/>
            <a:endParaRPr lang="en-US" dirty="0"/>
          </a:p>
          <a:p>
            <a:r>
              <a:rPr lang="en-US" b="1" dirty="0"/>
              <a:t>Cross-sectional </a:t>
            </a:r>
            <a:r>
              <a:rPr lang="en-US" dirty="0"/>
              <a:t>vs </a:t>
            </a:r>
            <a:r>
              <a:rPr lang="en-US" b="1" dirty="0"/>
              <a:t>Longitudinal</a:t>
            </a:r>
          </a:p>
          <a:p>
            <a:pPr lvl="1"/>
            <a:r>
              <a:rPr lang="en-US" dirty="0"/>
              <a:t>Analyzing data from a specific timepoint versus following the same subjects for multiple time points over time.</a:t>
            </a:r>
          </a:p>
          <a:p>
            <a:endParaRPr lang="en-US" dirty="0"/>
          </a:p>
        </p:txBody>
      </p:sp>
    </p:spTree>
    <p:extLst>
      <p:ext uri="{BB962C8B-B14F-4D97-AF65-F5344CB8AC3E}">
        <p14:creationId xmlns:p14="http://schemas.microsoft.com/office/powerpoint/2010/main" val="502477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A702-8C75-202A-F535-080270F51B34}"/>
              </a:ext>
            </a:extLst>
          </p:cNvPr>
          <p:cNvSpPr>
            <a:spLocks noGrp="1"/>
          </p:cNvSpPr>
          <p:nvPr>
            <p:ph type="title"/>
          </p:nvPr>
        </p:nvSpPr>
        <p:spPr>
          <a:xfrm>
            <a:off x="2152649" y="421156"/>
            <a:ext cx="7886700" cy="994172"/>
          </a:xfrm>
        </p:spPr>
        <p:txBody>
          <a:bodyPr>
            <a:normAutofit fontScale="90000"/>
          </a:bodyPr>
          <a:lstStyle/>
          <a:p>
            <a:pPr algn="ctr"/>
            <a:r>
              <a:rPr lang="en-US" dirty="0"/>
              <a:t>Research or Project Design- Qualitative </a:t>
            </a:r>
          </a:p>
        </p:txBody>
      </p:sp>
      <p:sp>
        <p:nvSpPr>
          <p:cNvPr id="3" name="Content Placeholder 2">
            <a:extLst>
              <a:ext uri="{FF2B5EF4-FFF2-40B4-BE49-F238E27FC236}">
                <a16:creationId xmlns:a16="http://schemas.microsoft.com/office/drawing/2014/main" id="{316041F8-D915-751E-4F39-81C26CCFD312}"/>
              </a:ext>
            </a:extLst>
          </p:cNvPr>
          <p:cNvSpPr>
            <a:spLocks noGrp="1"/>
          </p:cNvSpPr>
          <p:nvPr>
            <p:ph idx="1"/>
          </p:nvPr>
        </p:nvSpPr>
        <p:spPr>
          <a:xfrm>
            <a:off x="695916" y="1865272"/>
            <a:ext cx="9495334" cy="4422240"/>
          </a:xfrm>
        </p:spPr>
        <p:txBody>
          <a:bodyPr>
            <a:normAutofit fontScale="77500" lnSpcReduction="20000"/>
          </a:bodyPr>
          <a:lstStyle/>
          <a:p>
            <a:r>
              <a:rPr lang="en-US" dirty="0"/>
              <a:t>Case Study</a:t>
            </a:r>
          </a:p>
          <a:p>
            <a:pPr lvl="1"/>
            <a:r>
              <a:rPr lang="en-US" dirty="0"/>
              <a:t>In-depth examination of a single event or situation</a:t>
            </a:r>
          </a:p>
          <a:p>
            <a:r>
              <a:rPr lang="en-US" dirty="0"/>
              <a:t>Focus Group</a:t>
            </a:r>
          </a:p>
          <a:p>
            <a:pPr lvl="1"/>
            <a:r>
              <a:rPr lang="en-US" dirty="0"/>
              <a:t>Facilitated discussion with a small group of participants</a:t>
            </a:r>
          </a:p>
          <a:p>
            <a:r>
              <a:rPr lang="en-US" dirty="0"/>
              <a:t>Phenomenology</a:t>
            </a:r>
          </a:p>
          <a:p>
            <a:pPr lvl="1"/>
            <a:r>
              <a:rPr lang="en-US" dirty="0"/>
              <a:t>Exploring </a:t>
            </a:r>
            <a:r>
              <a:rPr lang="en-US" b="1" dirty="0"/>
              <a:t>the essence </a:t>
            </a:r>
            <a:r>
              <a:rPr lang="en-US" dirty="0"/>
              <a:t>of lived experience across a group on how individuals perceive and interpret phenomena</a:t>
            </a:r>
          </a:p>
          <a:p>
            <a:r>
              <a:rPr lang="en-US" dirty="0"/>
              <a:t>Narrative Research</a:t>
            </a:r>
          </a:p>
          <a:p>
            <a:pPr lvl="1"/>
            <a:r>
              <a:rPr lang="en-US" dirty="0"/>
              <a:t>Analyzing </a:t>
            </a:r>
            <a:r>
              <a:rPr lang="en-US" b="1" dirty="0"/>
              <a:t>stories and personal accounts </a:t>
            </a:r>
            <a:r>
              <a:rPr lang="en-US" dirty="0"/>
              <a:t>to understand how people make sense of their experiences</a:t>
            </a:r>
          </a:p>
          <a:p>
            <a:r>
              <a:rPr lang="en-US" dirty="0"/>
              <a:t>Grounded Theory</a:t>
            </a:r>
          </a:p>
          <a:p>
            <a:pPr lvl="1"/>
            <a:r>
              <a:rPr lang="en-US" dirty="0"/>
              <a:t>Developing a theory based on data collected during the research process</a:t>
            </a:r>
          </a:p>
          <a:p>
            <a:r>
              <a:rPr lang="en-US" dirty="0"/>
              <a:t>Ethnography</a:t>
            </a:r>
          </a:p>
          <a:p>
            <a:pPr lvl="1"/>
            <a:r>
              <a:rPr lang="en-US" dirty="0"/>
              <a:t>Deep immersion into a culture or group to understand their behaviors in their natural setting</a:t>
            </a:r>
          </a:p>
          <a:p>
            <a:endParaRPr lang="en-US" dirty="0"/>
          </a:p>
        </p:txBody>
      </p:sp>
    </p:spTree>
    <p:extLst>
      <p:ext uri="{BB962C8B-B14F-4D97-AF65-F5344CB8AC3E}">
        <p14:creationId xmlns:p14="http://schemas.microsoft.com/office/powerpoint/2010/main" val="1176832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7C5D0-2D54-A41A-6D59-E6DD0A69C02B}"/>
              </a:ext>
            </a:extLst>
          </p:cNvPr>
          <p:cNvSpPr>
            <a:spLocks noGrp="1"/>
          </p:cNvSpPr>
          <p:nvPr>
            <p:ph type="title"/>
          </p:nvPr>
        </p:nvSpPr>
        <p:spPr/>
        <p:txBody>
          <a:bodyPr/>
          <a:lstStyle/>
          <a:p>
            <a:r>
              <a:rPr lang="en-US" dirty="0"/>
              <a:t>Study Variables</a:t>
            </a:r>
          </a:p>
        </p:txBody>
      </p:sp>
      <p:sp>
        <p:nvSpPr>
          <p:cNvPr id="3" name="Content Placeholder 2">
            <a:extLst>
              <a:ext uri="{FF2B5EF4-FFF2-40B4-BE49-F238E27FC236}">
                <a16:creationId xmlns:a16="http://schemas.microsoft.com/office/drawing/2014/main" id="{5578D85C-0F03-AB2E-6627-246905BDA635}"/>
              </a:ext>
            </a:extLst>
          </p:cNvPr>
          <p:cNvSpPr>
            <a:spLocks noGrp="1"/>
          </p:cNvSpPr>
          <p:nvPr>
            <p:ph idx="1"/>
          </p:nvPr>
        </p:nvSpPr>
        <p:spPr>
          <a:xfrm>
            <a:off x="395468" y="1690688"/>
            <a:ext cx="11401063" cy="4351338"/>
          </a:xfrm>
        </p:spPr>
        <p:txBody>
          <a:bodyPr/>
          <a:lstStyle/>
          <a:p>
            <a:pPr marL="0" indent="0">
              <a:buNone/>
            </a:pPr>
            <a:r>
              <a:rPr lang="en-US" dirty="0"/>
              <a:t>All study variables must be described and defined in measurable terms in the introduction and methods section before statistical analysis.</a:t>
            </a:r>
          </a:p>
          <a:p>
            <a:pPr marL="0" indent="0">
              <a:buNone/>
            </a:pPr>
            <a:endParaRPr lang="en-US" dirty="0"/>
          </a:p>
          <a:p>
            <a:pPr marL="0" indent="0">
              <a:buNone/>
            </a:pPr>
            <a:r>
              <a:rPr lang="en-US" b="1" dirty="0"/>
              <a:t>Common mistakes:</a:t>
            </a:r>
          </a:p>
          <a:p>
            <a:pPr marL="0" indent="0">
              <a:buNone/>
            </a:pPr>
            <a:r>
              <a:rPr lang="en-US" sz="2400" dirty="0"/>
              <a:t>Adding variables into your study without mentioning them in the introduction.</a:t>
            </a:r>
          </a:p>
          <a:p>
            <a:pPr marL="0" indent="0">
              <a:buNone/>
            </a:pPr>
            <a:endParaRPr lang="en-US" sz="2400" dirty="0"/>
          </a:p>
          <a:p>
            <a:pPr marL="0" indent="0">
              <a:buNone/>
            </a:pPr>
            <a:r>
              <a:rPr lang="en-US" sz="2400" dirty="0"/>
              <a:t>Picking a measurement variable that does not measure your intended concept.</a:t>
            </a:r>
          </a:p>
          <a:p>
            <a:pPr marL="0" indent="0">
              <a:buNone/>
            </a:pPr>
            <a:endParaRPr lang="en-US" sz="2400" dirty="0"/>
          </a:p>
          <a:p>
            <a:pPr marL="0" indent="0">
              <a:buNone/>
            </a:pPr>
            <a:r>
              <a:rPr lang="en-US" sz="2400" dirty="0"/>
              <a:t>Not describing how you are measuring a variable. </a:t>
            </a:r>
          </a:p>
        </p:txBody>
      </p:sp>
    </p:spTree>
    <p:extLst>
      <p:ext uri="{BB962C8B-B14F-4D97-AF65-F5344CB8AC3E}">
        <p14:creationId xmlns:p14="http://schemas.microsoft.com/office/powerpoint/2010/main" val="1399240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8EDE1-6333-9AFD-82BB-2467C78FE9F0}"/>
              </a:ext>
            </a:extLst>
          </p:cNvPr>
          <p:cNvSpPr>
            <a:spLocks noGrp="1"/>
          </p:cNvSpPr>
          <p:nvPr>
            <p:ph type="title"/>
          </p:nvPr>
        </p:nvSpPr>
        <p:spPr/>
        <p:txBody>
          <a:bodyPr/>
          <a:lstStyle/>
          <a:p>
            <a:r>
              <a:rPr lang="en-US" dirty="0"/>
              <a:t>EBP - Methods</a:t>
            </a:r>
          </a:p>
        </p:txBody>
      </p:sp>
      <p:sp>
        <p:nvSpPr>
          <p:cNvPr id="3" name="Content Placeholder 2">
            <a:extLst>
              <a:ext uri="{FF2B5EF4-FFF2-40B4-BE49-F238E27FC236}">
                <a16:creationId xmlns:a16="http://schemas.microsoft.com/office/drawing/2014/main" id="{8B0D2BB6-70FF-B6F9-C5B7-1F22DC092BF3}"/>
              </a:ext>
            </a:extLst>
          </p:cNvPr>
          <p:cNvSpPr>
            <a:spLocks noGrp="1"/>
          </p:cNvSpPr>
          <p:nvPr>
            <p:ph idx="1"/>
          </p:nvPr>
        </p:nvSpPr>
        <p:spPr>
          <a:xfrm>
            <a:off x="428263" y="1481558"/>
            <a:ext cx="11563109" cy="5127585"/>
          </a:xfrm>
        </p:spPr>
        <p:txBody>
          <a:bodyPr>
            <a:normAutofit/>
          </a:bodyPr>
          <a:lstStyle/>
          <a:p>
            <a:r>
              <a:rPr lang="en-US" sz="2400" dirty="0">
                <a:latin typeface="Aptos" panose="020B0004020202020204" pitchFamily="34" charset="0"/>
                <a:ea typeface="Aptos" panose="020B0004020202020204" pitchFamily="34" charset="0"/>
                <a:cs typeface="Times New Roman" panose="02020603050405020304" pitchFamily="18" charset="0"/>
              </a:rPr>
              <a:t>Evidence-based project methods focus on integrating the best available research evidence with practical application to improve outcomes</a:t>
            </a:r>
          </a:p>
          <a:p>
            <a:r>
              <a:rPr lang="en-US" sz="2400" dirty="0">
                <a:latin typeface="Aptos" panose="020B0004020202020204" pitchFamily="34" charset="0"/>
                <a:cs typeface="Times New Roman" panose="02020603050405020304" pitchFamily="18" charset="0"/>
              </a:rPr>
              <a:t>Examples </a:t>
            </a:r>
          </a:p>
          <a:p>
            <a:pPr lvl="1"/>
            <a:r>
              <a:rPr lang="en-US" sz="2000" dirty="0">
                <a:latin typeface="Aptos" panose="020B0004020202020204" pitchFamily="34" charset="0"/>
                <a:cs typeface="Times New Roman" panose="02020603050405020304" pitchFamily="18" charset="0"/>
              </a:rPr>
              <a:t>Clinical trials</a:t>
            </a:r>
          </a:p>
          <a:p>
            <a:pPr lvl="1"/>
            <a:r>
              <a:rPr lang="en-US" sz="2000" dirty="0">
                <a:latin typeface="Aptos" panose="020B0004020202020204" pitchFamily="34" charset="0"/>
                <a:cs typeface="Times New Roman" panose="02020603050405020304" pitchFamily="18" charset="0"/>
              </a:rPr>
              <a:t>Systematic reviews &amp; meta-analysis</a:t>
            </a:r>
          </a:p>
          <a:p>
            <a:pPr lvl="1"/>
            <a:r>
              <a:rPr lang="en-US" sz="2000" dirty="0">
                <a:latin typeface="Aptos" panose="020B0004020202020204" pitchFamily="34" charset="0"/>
                <a:cs typeface="Times New Roman" panose="02020603050405020304" pitchFamily="18" charset="0"/>
              </a:rPr>
              <a:t>Program evaluation</a:t>
            </a:r>
          </a:p>
          <a:p>
            <a:pPr lvl="1"/>
            <a:r>
              <a:rPr lang="en-US" sz="2000" dirty="0">
                <a:latin typeface="Aptos" panose="020B0004020202020204" pitchFamily="34" charset="0"/>
                <a:cs typeface="Times New Roman" panose="02020603050405020304" pitchFamily="18" charset="0"/>
              </a:rPr>
              <a:t>QI initiatives</a:t>
            </a:r>
          </a:p>
          <a:p>
            <a:pPr lvl="1"/>
            <a:r>
              <a:rPr lang="en-US" sz="2000" dirty="0">
                <a:latin typeface="Aptos" panose="020B0004020202020204" pitchFamily="34" charset="0"/>
                <a:cs typeface="Times New Roman" panose="02020603050405020304" pitchFamily="18" charset="0"/>
              </a:rPr>
              <a:t>E-B guidelines</a:t>
            </a:r>
          </a:p>
          <a:p>
            <a:pPr lvl="1"/>
            <a:r>
              <a:rPr lang="en-US" sz="2000" dirty="0">
                <a:latin typeface="Aptos" panose="020B0004020202020204" pitchFamily="34" charset="0"/>
                <a:cs typeface="Times New Roman" panose="02020603050405020304" pitchFamily="18" charset="0"/>
              </a:rPr>
              <a:t>Practice-based evidence</a:t>
            </a:r>
          </a:p>
          <a:p>
            <a:pPr lvl="1"/>
            <a:r>
              <a:rPr lang="en-US" sz="2000" dirty="0">
                <a:latin typeface="Aptos" panose="020B0004020202020204" pitchFamily="34" charset="0"/>
                <a:cs typeface="Times New Roman" panose="02020603050405020304" pitchFamily="18" charset="0"/>
              </a:rPr>
              <a:t>Implementation science</a:t>
            </a:r>
          </a:p>
          <a:p>
            <a:pPr lvl="1"/>
            <a:r>
              <a:rPr lang="en-US" sz="2000" dirty="0">
                <a:latin typeface="Aptos" panose="020B0004020202020204" pitchFamily="34" charset="0"/>
                <a:cs typeface="Times New Roman" panose="02020603050405020304" pitchFamily="18" charset="0"/>
              </a:rPr>
              <a:t>Action research</a:t>
            </a:r>
          </a:p>
          <a:p>
            <a:pPr lvl="1"/>
            <a:r>
              <a:rPr lang="en-US" sz="2000" dirty="0">
                <a:latin typeface="Aptos" panose="020B0004020202020204" pitchFamily="34" charset="0"/>
                <a:cs typeface="Times New Roman" panose="02020603050405020304" pitchFamily="18" charset="0"/>
              </a:rPr>
              <a:t>Intervention mapping</a:t>
            </a:r>
          </a:p>
          <a:p>
            <a:pPr lvl="1"/>
            <a:r>
              <a:rPr lang="en-US" sz="2000" dirty="0">
                <a:latin typeface="Aptos" panose="020B0004020202020204" pitchFamily="34" charset="0"/>
                <a:cs typeface="Times New Roman" panose="02020603050405020304" pitchFamily="18" charset="0"/>
              </a:rPr>
              <a:t>Case studies</a:t>
            </a:r>
          </a:p>
          <a:p>
            <a:pPr lvl="1"/>
            <a:endParaRPr lang="en-US" sz="2000" dirty="0"/>
          </a:p>
        </p:txBody>
      </p:sp>
    </p:spTree>
    <p:extLst>
      <p:ext uri="{BB962C8B-B14F-4D97-AF65-F5344CB8AC3E}">
        <p14:creationId xmlns:p14="http://schemas.microsoft.com/office/powerpoint/2010/main" val="494955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2390C-2734-AA20-1F90-308FAB830D63}"/>
              </a:ext>
            </a:extLst>
          </p:cNvPr>
          <p:cNvSpPr>
            <a:spLocks noGrp="1"/>
          </p:cNvSpPr>
          <p:nvPr>
            <p:ph type="title"/>
          </p:nvPr>
        </p:nvSpPr>
        <p:spPr/>
        <p:txBody>
          <a:bodyPr/>
          <a:lstStyle/>
          <a:p>
            <a:r>
              <a:rPr lang="en-US" dirty="0"/>
              <a:t>Sample</a:t>
            </a:r>
          </a:p>
        </p:txBody>
      </p:sp>
      <p:sp>
        <p:nvSpPr>
          <p:cNvPr id="3" name="Content Placeholder 2">
            <a:extLst>
              <a:ext uri="{FF2B5EF4-FFF2-40B4-BE49-F238E27FC236}">
                <a16:creationId xmlns:a16="http://schemas.microsoft.com/office/drawing/2014/main" id="{97A9F01F-81F9-19E8-A1F8-B24873E0BB4A}"/>
              </a:ext>
            </a:extLst>
          </p:cNvPr>
          <p:cNvSpPr>
            <a:spLocks noGrp="1"/>
          </p:cNvSpPr>
          <p:nvPr>
            <p:ph idx="1"/>
          </p:nvPr>
        </p:nvSpPr>
        <p:spPr/>
        <p:txBody>
          <a:bodyPr>
            <a:normAutofit/>
          </a:bodyPr>
          <a:lstStyle/>
          <a:p>
            <a:r>
              <a:rPr lang="en-US" dirty="0"/>
              <a:t>How were participants included</a:t>
            </a:r>
          </a:p>
          <a:p>
            <a:r>
              <a:rPr lang="en-US" dirty="0"/>
              <a:t>How biased vs generalizable is your sample?</a:t>
            </a:r>
          </a:p>
          <a:p>
            <a:endParaRPr lang="en-US" dirty="0"/>
          </a:p>
          <a:p>
            <a:endParaRPr lang="en-US" dirty="0"/>
          </a:p>
          <a:p>
            <a:endParaRPr lang="en-US" dirty="0"/>
          </a:p>
          <a:p>
            <a:endParaRPr lang="en-US" dirty="0"/>
          </a:p>
          <a:p>
            <a:endParaRPr lang="en-US" dirty="0"/>
          </a:p>
          <a:p>
            <a:r>
              <a:rPr lang="en-US" dirty="0"/>
              <a:t>How many recruited participants completed?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cxnSp>
        <p:nvCxnSpPr>
          <p:cNvPr id="4" name="Straight Arrow Connector 3">
            <a:extLst>
              <a:ext uri="{FF2B5EF4-FFF2-40B4-BE49-F238E27FC236}">
                <a16:creationId xmlns:a16="http://schemas.microsoft.com/office/drawing/2014/main" id="{4EEFF51E-A577-BED1-84F6-B042CFE4940A}"/>
              </a:ext>
            </a:extLst>
          </p:cNvPr>
          <p:cNvCxnSpPr>
            <a:cxnSpLocks/>
          </p:cNvCxnSpPr>
          <p:nvPr/>
        </p:nvCxnSpPr>
        <p:spPr>
          <a:xfrm flipV="1">
            <a:off x="2318085" y="3429000"/>
            <a:ext cx="7721266" cy="0"/>
          </a:xfrm>
          <a:prstGeom prst="straightConnector1">
            <a:avLst/>
          </a:prstGeom>
          <a:ln w="76200">
            <a:headEnd type="triangle"/>
            <a:tailEnd type="triangle"/>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E02AE4BD-D875-2CD5-BBE9-336B41834EEF}"/>
              </a:ext>
            </a:extLst>
          </p:cNvPr>
          <p:cNvSpPr txBox="1"/>
          <p:nvPr/>
        </p:nvSpPr>
        <p:spPr>
          <a:xfrm>
            <a:off x="8062583" y="3667465"/>
            <a:ext cx="1779509" cy="923330"/>
          </a:xfrm>
          <a:prstGeom prst="rect">
            <a:avLst/>
          </a:prstGeom>
          <a:noFill/>
        </p:spPr>
        <p:txBody>
          <a:bodyPr wrap="square" rtlCol="0">
            <a:spAutoFit/>
          </a:bodyPr>
          <a:lstStyle/>
          <a:p>
            <a:r>
              <a:rPr lang="en-US" sz="1350" dirty="0"/>
              <a:t>All eligible participants have an equal opportunity to join study </a:t>
            </a:r>
          </a:p>
        </p:txBody>
      </p:sp>
      <p:sp>
        <p:nvSpPr>
          <p:cNvPr id="6" name="TextBox 5">
            <a:extLst>
              <a:ext uri="{FF2B5EF4-FFF2-40B4-BE49-F238E27FC236}">
                <a16:creationId xmlns:a16="http://schemas.microsoft.com/office/drawing/2014/main" id="{FEADE8BC-1D56-D7AB-50A1-F79F3A637AF7}"/>
              </a:ext>
            </a:extLst>
          </p:cNvPr>
          <p:cNvSpPr txBox="1"/>
          <p:nvPr/>
        </p:nvSpPr>
        <p:spPr>
          <a:xfrm>
            <a:off x="2432385" y="3730147"/>
            <a:ext cx="1451359" cy="923330"/>
          </a:xfrm>
          <a:prstGeom prst="rect">
            <a:avLst/>
          </a:prstGeom>
          <a:noFill/>
        </p:spPr>
        <p:txBody>
          <a:bodyPr wrap="square" rtlCol="0">
            <a:spAutoFit/>
          </a:bodyPr>
          <a:lstStyle/>
          <a:p>
            <a:r>
              <a:rPr lang="en-US" sz="1350" dirty="0"/>
              <a:t>Convenience Sample- who you had access to</a:t>
            </a:r>
          </a:p>
        </p:txBody>
      </p:sp>
      <p:sp>
        <p:nvSpPr>
          <p:cNvPr id="7" name="TextBox 6">
            <a:extLst>
              <a:ext uri="{FF2B5EF4-FFF2-40B4-BE49-F238E27FC236}">
                <a16:creationId xmlns:a16="http://schemas.microsoft.com/office/drawing/2014/main" id="{FBB9CF8B-F1CA-C576-1D39-5F8571F5CDE5}"/>
              </a:ext>
            </a:extLst>
          </p:cNvPr>
          <p:cNvSpPr txBox="1"/>
          <p:nvPr/>
        </p:nvSpPr>
        <p:spPr>
          <a:xfrm>
            <a:off x="8149471" y="4935707"/>
            <a:ext cx="1605731" cy="507831"/>
          </a:xfrm>
          <a:prstGeom prst="rect">
            <a:avLst/>
          </a:prstGeom>
          <a:noFill/>
        </p:spPr>
        <p:txBody>
          <a:bodyPr wrap="square" rtlCol="0">
            <a:spAutoFit/>
          </a:bodyPr>
          <a:lstStyle/>
          <a:p>
            <a:r>
              <a:rPr lang="en-US" sz="1350" dirty="0"/>
              <a:t>Random sample of your population</a:t>
            </a:r>
          </a:p>
        </p:txBody>
      </p:sp>
      <p:cxnSp>
        <p:nvCxnSpPr>
          <p:cNvPr id="9" name="Straight Arrow Connector 8">
            <a:extLst>
              <a:ext uri="{FF2B5EF4-FFF2-40B4-BE49-F238E27FC236}">
                <a16:creationId xmlns:a16="http://schemas.microsoft.com/office/drawing/2014/main" id="{E97D2FB5-3557-999D-0654-B95E3F2E77C4}"/>
              </a:ext>
            </a:extLst>
          </p:cNvPr>
          <p:cNvCxnSpPr>
            <a:cxnSpLocks/>
            <a:stCxn id="5" idx="2"/>
          </p:cNvCxnSpPr>
          <p:nvPr/>
        </p:nvCxnSpPr>
        <p:spPr>
          <a:xfrm flipH="1">
            <a:off x="8952337" y="4590795"/>
            <a:ext cx="1" cy="32262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0594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A75A0-1F74-2BAF-EB61-5CCBD21F3291}"/>
              </a:ext>
            </a:extLst>
          </p:cNvPr>
          <p:cNvSpPr>
            <a:spLocks noGrp="1"/>
          </p:cNvSpPr>
          <p:nvPr>
            <p:ph type="title"/>
          </p:nvPr>
        </p:nvSpPr>
        <p:spPr/>
        <p:txBody>
          <a:bodyPr/>
          <a:lstStyle/>
          <a:p>
            <a:r>
              <a:rPr lang="en-US" dirty="0"/>
              <a:t>Materials/Instrumentation</a:t>
            </a:r>
          </a:p>
        </p:txBody>
      </p:sp>
      <p:sp>
        <p:nvSpPr>
          <p:cNvPr id="3" name="Content Placeholder 2">
            <a:extLst>
              <a:ext uri="{FF2B5EF4-FFF2-40B4-BE49-F238E27FC236}">
                <a16:creationId xmlns:a16="http://schemas.microsoft.com/office/drawing/2014/main" id="{19B0C8D3-8C8D-B15B-4E13-04F4D1CB78EB}"/>
              </a:ext>
            </a:extLst>
          </p:cNvPr>
          <p:cNvSpPr>
            <a:spLocks noGrp="1"/>
          </p:cNvSpPr>
          <p:nvPr>
            <p:ph idx="1"/>
          </p:nvPr>
        </p:nvSpPr>
        <p:spPr>
          <a:xfrm>
            <a:off x="294190" y="1547831"/>
            <a:ext cx="11454114" cy="4945043"/>
          </a:xfrm>
        </p:spPr>
        <p:txBody>
          <a:bodyPr>
            <a:normAutofit lnSpcReduction="10000"/>
          </a:bodyPr>
          <a:lstStyle/>
          <a:p>
            <a:r>
              <a:rPr lang="en-US" dirty="0"/>
              <a:t>How did you collect your data?</a:t>
            </a:r>
          </a:p>
          <a:p>
            <a:pPr lvl="1"/>
            <a:r>
              <a:rPr lang="en-US" dirty="0"/>
              <a:t>Survey</a:t>
            </a:r>
          </a:p>
          <a:p>
            <a:pPr lvl="2"/>
            <a:r>
              <a:rPr lang="en-US" dirty="0"/>
              <a:t>how was it developed? </a:t>
            </a:r>
          </a:p>
          <a:p>
            <a:pPr lvl="2"/>
            <a:r>
              <a:rPr lang="en-US" dirty="0"/>
              <a:t>Previously validated? If not, run it by CRNAs/RRNAs</a:t>
            </a:r>
          </a:p>
          <a:p>
            <a:pPr lvl="3"/>
            <a:r>
              <a:rPr lang="en-US" dirty="0"/>
              <a:t>Face validity- does it seem unbiased, clear, and accurate on its face</a:t>
            </a:r>
          </a:p>
          <a:p>
            <a:pPr lvl="3"/>
            <a:r>
              <a:rPr lang="en-US" dirty="0"/>
              <a:t>Content validity- does it seem to cover all the domains of the topic?</a:t>
            </a:r>
          </a:p>
          <a:p>
            <a:pPr lvl="3"/>
            <a:endParaRPr lang="en-US" dirty="0"/>
          </a:p>
          <a:p>
            <a:pPr lvl="1"/>
            <a:r>
              <a:rPr lang="en-US" dirty="0"/>
              <a:t>Retrospective Data</a:t>
            </a:r>
          </a:p>
          <a:p>
            <a:pPr lvl="2"/>
            <a:r>
              <a:rPr lang="en-US" dirty="0"/>
              <a:t>Describe data source</a:t>
            </a:r>
          </a:p>
          <a:p>
            <a:pPr lvl="2"/>
            <a:r>
              <a:rPr lang="en-US" dirty="0"/>
              <a:t>Time frame</a:t>
            </a:r>
          </a:p>
          <a:p>
            <a:pPr lvl="2"/>
            <a:r>
              <a:rPr lang="en-US" dirty="0"/>
              <a:t>How did you define your variable of interest- ICD codes, a medication or procedure documented in the medical record? Remember, a reader should be able to replicate your study at their site.</a:t>
            </a:r>
          </a:p>
          <a:p>
            <a:pPr lvl="2"/>
            <a:endParaRPr lang="en-US" dirty="0"/>
          </a:p>
          <a:p>
            <a:pPr marL="914400" lvl="2" indent="0">
              <a:buNone/>
            </a:pPr>
            <a:r>
              <a:rPr lang="en-US" u="sng" dirty="0"/>
              <a:t>All surveys/instruments must be included with the grant application.</a:t>
            </a:r>
          </a:p>
        </p:txBody>
      </p:sp>
    </p:spTree>
    <p:extLst>
      <p:ext uri="{BB962C8B-B14F-4D97-AF65-F5344CB8AC3E}">
        <p14:creationId xmlns:p14="http://schemas.microsoft.com/office/powerpoint/2010/main" val="685457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0E25D-F3F9-BAB9-4569-F4B259A42D8B}"/>
              </a:ext>
            </a:extLst>
          </p:cNvPr>
          <p:cNvSpPr>
            <a:spLocks noGrp="1"/>
          </p:cNvSpPr>
          <p:nvPr>
            <p:ph type="title"/>
          </p:nvPr>
        </p:nvSpPr>
        <p:spPr>
          <a:xfrm>
            <a:off x="838200" y="130456"/>
            <a:ext cx="10515600" cy="1325563"/>
          </a:xfrm>
        </p:spPr>
        <p:txBody>
          <a:bodyPr/>
          <a:lstStyle/>
          <a:p>
            <a:r>
              <a:rPr lang="en-US" dirty="0"/>
              <a:t>Data Analysis</a:t>
            </a:r>
          </a:p>
        </p:txBody>
      </p:sp>
      <p:sp>
        <p:nvSpPr>
          <p:cNvPr id="3" name="Content Placeholder 2">
            <a:extLst>
              <a:ext uri="{FF2B5EF4-FFF2-40B4-BE49-F238E27FC236}">
                <a16:creationId xmlns:a16="http://schemas.microsoft.com/office/drawing/2014/main" id="{AA11A973-B87E-E54F-1D4E-EF69AC88169C}"/>
              </a:ext>
            </a:extLst>
          </p:cNvPr>
          <p:cNvSpPr>
            <a:spLocks noGrp="1"/>
          </p:cNvSpPr>
          <p:nvPr>
            <p:ph idx="1"/>
          </p:nvPr>
        </p:nvSpPr>
        <p:spPr>
          <a:xfrm>
            <a:off x="296034" y="1332010"/>
            <a:ext cx="10515600" cy="4351338"/>
          </a:xfrm>
        </p:spPr>
        <p:txBody>
          <a:bodyPr>
            <a:normAutofit/>
          </a:bodyPr>
          <a:lstStyle/>
          <a:p>
            <a:r>
              <a:rPr lang="en-US" dirty="0"/>
              <a:t>Descriptive vs Analytic (inductive)</a:t>
            </a:r>
          </a:p>
          <a:p>
            <a:pPr lvl="1"/>
            <a:r>
              <a:rPr lang="en-US" dirty="0"/>
              <a:t>Descriptive - You’re just describing them</a:t>
            </a:r>
          </a:p>
          <a:p>
            <a:pPr lvl="2"/>
            <a:r>
              <a:rPr lang="en-US" dirty="0"/>
              <a:t># and %  of your variables. (ex. sex, BMI, years of experience, MD vs CRNA vs RRNA)</a:t>
            </a:r>
          </a:p>
          <a:p>
            <a:pPr lvl="2"/>
            <a:r>
              <a:rPr lang="en-US" dirty="0"/>
              <a:t>Means and standard deviations, medians and interquartile ranges.</a:t>
            </a:r>
          </a:p>
          <a:p>
            <a:pPr lvl="2"/>
            <a:endParaRPr lang="en-US" dirty="0"/>
          </a:p>
          <a:p>
            <a:pPr lvl="1"/>
            <a:r>
              <a:rPr lang="en-US" dirty="0"/>
              <a:t>Analytic</a:t>
            </a:r>
          </a:p>
          <a:p>
            <a:pPr lvl="2"/>
            <a:r>
              <a:rPr lang="en-US" dirty="0"/>
              <a:t>Anything you are doing to the data</a:t>
            </a:r>
          </a:p>
          <a:p>
            <a:pPr lvl="3"/>
            <a:r>
              <a:rPr lang="en-US" dirty="0"/>
              <a:t>Comparing 2 different variables (correlation)</a:t>
            </a:r>
          </a:p>
          <a:p>
            <a:pPr lvl="3"/>
            <a:r>
              <a:rPr lang="en-US" dirty="0"/>
              <a:t>Comparing  between groups (T-test)</a:t>
            </a:r>
          </a:p>
          <a:p>
            <a:pPr lvl="3"/>
            <a:r>
              <a:rPr lang="en-US" dirty="0"/>
              <a:t>Predicting an outcome (Regression)</a:t>
            </a:r>
          </a:p>
          <a:p>
            <a:pPr lvl="3"/>
            <a:endParaRPr lang="en-US" dirty="0"/>
          </a:p>
          <a:p>
            <a:pPr marL="914400" lvl="2" indent="0">
              <a:buNone/>
            </a:pPr>
            <a:r>
              <a:rPr lang="en-US" u="sng" dirty="0"/>
              <a:t>You can never go wrong including a statistician</a:t>
            </a:r>
          </a:p>
          <a:p>
            <a:pPr lvl="2"/>
            <a:endParaRPr lang="en-US" dirty="0"/>
          </a:p>
        </p:txBody>
      </p:sp>
    </p:spTree>
    <p:extLst>
      <p:ext uri="{BB962C8B-B14F-4D97-AF65-F5344CB8AC3E}">
        <p14:creationId xmlns:p14="http://schemas.microsoft.com/office/powerpoint/2010/main" val="28224774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44A1A-5CF5-7B03-A1CD-E2EA486E6BA6}"/>
              </a:ext>
            </a:extLst>
          </p:cNvPr>
          <p:cNvSpPr>
            <a:spLocks noGrp="1"/>
          </p:cNvSpPr>
          <p:nvPr>
            <p:ph type="title"/>
          </p:nvPr>
        </p:nvSpPr>
        <p:spPr>
          <a:xfrm>
            <a:off x="2203450" y="702924"/>
            <a:ext cx="7886700" cy="485699"/>
          </a:xfrm>
        </p:spPr>
        <p:txBody>
          <a:bodyPr>
            <a:normAutofit fontScale="90000"/>
          </a:bodyPr>
          <a:lstStyle/>
          <a:p>
            <a:r>
              <a:rPr lang="en-US" dirty="0"/>
              <a:t>Common Errors: Lack of Detail</a:t>
            </a:r>
          </a:p>
        </p:txBody>
      </p:sp>
      <p:sp>
        <p:nvSpPr>
          <p:cNvPr id="3" name="Content Placeholder 2">
            <a:extLst>
              <a:ext uri="{FF2B5EF4-FFF2-40B4-BE49-F238E27FC236}">
                <a16:creationId xmlns:a16="http://schemas.microsoft.com/office/drawing/2014/main" id="{56B73854-C1F7-D541-8E14-F1A238B52C7A}"/>
              </a:ext>
            </a:extLst>
          </p:cNvPr>
          <p:cNvSpPr>
            <a:spLocks noGrp="1"/>
          </p:cNvSpPr>
          <p:nvPr>
            <p:ph idx="1"/>
          </p:nvPr>
        </p:nvSpPr>
        <p:spPr>
          <a:xfrm>
            <a:off x="243068" y="1188623"/>
            <a:ext cx="11505236" cy="5669377"/>
          </a:xfrm>
        </p:spPr>
        <p:txBody>
          <a:bodyPr>
            <a:normAutofit/>
          </a:bodyPr>
          <a:lstStyle/>
          <a:p>
            <a:pPr marL="0" indent="0">
              <a:buNone/>
            </a:pPr>
            <a:r>
              <a:rPr lang="en-US" b="1" dirty="0"/>
              <a:t>Error:</a:t>
            </a:r>
            <a:r>
              <a:rPr lang="en-US" dirty="0"/>
              <a:t> Providing insufficient information to understand how the study was conducted.</a:t>
            </a:r>
          </a:p>
          <a:p>
            <a:endParaRPr lang="en-US" dirty="0"/>
          </a:p>
          <a:p>
            <a:pPr lvl="1"/>
            <a:r>
              <a:rPr lang="en-US" b="1" dirty="0"/>
              <a:t>Examples: </a:t>
            </a:r>
            <a:r>
              <a:rPr lang="en-US" dirty="0"/>
              <a:t>“Data were collected using surveys.”</a:t>
            </a:r>
          </a:p>
          <a:p>
            <a:pPr marL="457200" lvl="1" indent="0">
              <a:buNone/>
            </a:pPr>
            <a:r>
              <a:rPr lang="en-US" dirty="0"/>
              <a:t>				</a:t>
            </a:r>
            <a:r>
              <a:rPr lang="en-US" sz="2800" dirty="0"/>
              <a:t>OR</a:t>
            </a:r>
            <a:endParaRPr lang="en-US" dirty="0"/>
          </a:p>
          <a:p>
            <a:pPr marL="457200" lvl="1" indent="0">
              <a:buNone/>
            </a:pPr>
            <a:r>
              <a:rPr lang="en-US" dirty="0"/>
              <a:t>			“Data were collected.”</a:t>
            </a:r>
          </a:p>
          <a:p>
            <a:pPr lvl="1"/>
            <a:endParaRPr lang="en-US" dirty="0"/>
          </a:p>
          <a:p>
            <a:pPr lvl="1"/>
            <a:r>
              <a:rPr lang="en-US" b="1" dirty="0"/>
              <a:t>Better Version: </a:t>
            </a:r>
            <a:r>
              <a:rPr lang="en-US" dirty="0"/>
              <a:t>Data collection involved administering pre- and post-intervention surveys to nurse anesthesia students. The pre-intervention survey gathered demographics and baseline data on participants' knowledge and practices related to difficult airway management, while the post-intervention survey assessed changes following the educational intervention.</a:t>
            </a:r>
          </a:p>
        </p:txBody>
      </p:sp>
    </p:spTree>
    <p:extLst>
      <p:ext uri="{BB962C8B-B14F-4D97-AF65-F5344CB8AC3E}">
        <p14:creationId xmlns:p14="http://schemas.microsoft.com/office/powerpoint/2010/main" val="219269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2CAB4-0B6E-66D2-6899-7EE281D39A6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AB61041-2CD3-1082-ED03-D8A43D37F36E}"/>
              </a:ext>
            </a:extLst>
          </p:cNvPr>
          <p:cNvSpPr>
            <a:spLocks noGrp="1"/>
          </p:cNvSpPr>
          <p:nvPr>
            <p:ph idx="1"/>
          </p:nvPr>
        </p:nvSpPr>
        <p:spPr>
          <a:xfrm>
            <a:off x="362857" y="1690688"/>
            <a:ext cx="10990943" cy="4486275"/>
          </a:xfrm>
        </p:spPr>
        <p:txBody>
          <a:bodyPr>
            <a:normAutofit/>
          </a:bodyPr>
          <a:lstStyle/>
          <a:p>
            <a:pPr marL="0" indent="0">
              <a:buNone/>
            </a:pPr>
            <a:r>
              <a:rPr lang="en-US" sz="3200" dirty="0"/>
              <a:t>This PowerPoint presentation will:</a:t>
            </a:r>
          </a:p>
          <a:p>
            <a:pPr marL="0" indent="0">
              <a:buNone/>
            </a:pPr>
            <a:endParaRPr lang="en-US" dirty="0"/>
          </a:p>
          <a:p>
            <a:pPr marL="0" indent="0">
              <a:buNone/>
            </a:pPr>
            <a:r>
              <a:rPr lang="en-US" dirty="0"/>
              <a:t>First, cover basic concepts useful for completing the grant.</a:t>
            </a:r>
          </a:p>
          <a:p>
            <a:pPr marL="0" indent="0">
              <a:buNone/>
            </a:pPr>
            <a:endParaRPr lang="en-US" dirty="0"/>
          </a:p>
          <a:p>
            <a:pPr marL="0" indent="0">
              <a:buNone/>
            </a:pPr>
            <a:r>
              <a:rPr lang="en-US" dirty="0"/>
              <a:t>Second, provide tips on writing a successful introduction and methods section.</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5918776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26118-78DC-C8EB-7434-CDE24D3F8723}"/>
              </a:ext>
            </a:extLst>
          </p:cNvPr>
          <p:cNvSpPr>
            <a:spLocks noGrp="1"/>
          </p:cNvSpPr>
          <p:nvPr>
            <p:ph type="title"/>
          </p:nvPr>
        </p:nvSpPr>
        <p:spPr/>
        <p:txBody>
          <a:bodyPr/>
          <a:lstStyle/>
          <a:p>
            <a:r>
              <a:rPr lang="en-US" dirty="0"/>
              <a:t>Inconsistent Terminology</a:t>
            </a:r>
          </a:p>
        </p:txBody>
      </p:sp>
      <p:sp>
        <p:nvSpPr>
          <p:cNvPr id="3" name="Content Placeholder 2">
            <a:extLst>
              <a:ext uri="{FF2B5EF4-FFF2-40B4-BE49-F238E27FC236}">
                <a16:creationId xmlns:a16="http://schemas.microsoft.com/office/drawing/2014/main" id="{BC510AC1-C298-795A-D3EC-AB899AF0F303}"/>
              </a:ext>
            </a:extLst>
          </p:cNvPr>
          <p:cNvSpPr>
            <a:spLocks noGrp="1"/>
          </p:cNvSpPr>
          <p:nvPr>
            <p:ph idx="1"/>
          </p:nvPr>
        </p:nvSpPr>
        <p:spPr>
          <a:xfrm>
            <a:off x="185195" y="1504709"/>
            <a:ext cx="11586258" cy="4672254"/>
          </a:xfrm>
        </p:spPr>
        <p:txBody>
          <a:bodyPr/>
          <a:lstStyle/>
          <a:p>
            <a:pPr marL="0" indent="0">
              <a:buNone/>
            </a:pPr>
            <a:r>
              <a:rPr lang="en-US" b="1" dirty="0"/>
              <a:t>Error: </a:t>
            </a:r>
            <a:r>
              <a:rPr lang="en-US" dirty="0"/>
              <a:t>Using different terms to refer to the same concept or variable. These are often synonyms for the same thing. </a:t>
            </a:r>
          </a:p>
          <a:p>
            <a:pPr marL="0" indent="0">
              <a:buNone/>
            </a:pPr>
            <a:r>
              <a:rPr lang="en-US" dirty="0">
                <a:solidFill>
                  <a:srgbClr val="FF0000"/>
                </a:solidFill>
              </a:rPr>
              <a:t>Be consistent, pick one term and always use it. Changing terms when referring to your variables makes it difficult to follow what you are doing.</a:t>
            </a:r>
          </a:p>
          <a:p>
            <a:endParaRPr lang="en-US" dirty="0"/>
          </a:p>
          <a:p>
            <a:pPr marL="0" indent="0">
              <a:buNone/>
            </a:pPr>
            <a:r>
              <a:rPr lang="en-US" dirty="0"/>
              <a:t>Examples: </a:t>
            </a:r>
            <a:r>
              <a:rPr lang="en-US" sz="2000" dirty="0"/>
              <a:t>(pick just 1, then do not alternate)</a:t>
            </a:r>
          </a:p>
          <a:p>
            <a:pPr marL="0" indent="0">
              <a:buNone/>
            </a:pPr>
            <a:r>
              <a:rPr lang="en-US" dirty="0"/>
              <a:t>	1) CRNA, nurse anesthetist, nurse anesthesiologist</a:t>
            </a:r>
          </a:p>
          <a:p>
            <a:pPr marL="0" indent="0">
              <a:buNone/>
            </a:pPr>
            <a:r>
              <a:rPr lang="en-US" dirty="0"/>
              <a:t>	2) Patient satisfaction, patient outcomes, clinical outcomes</a:t>
            </a:r>
          </a:p>
          <a:p>
            <a:pPr marL="0" indent="0">
              <a:buNone/>
            </a:pPr>
            <a:r>
              <a:rPr lang="en-US" dirty="0"/>
              <a:t>	3) Congestive heart failure, CHF, HF, cardiomyopathy</a:t>
            </a:r>
          </a:p>
        </p:txBody>
      </p:sp>
    </p:spTree>
    <p:extLst>
      <p:ext uri="{BB962C8B-B14F-4D97-AF65-F5344CB8AC3E}">
        <p14:creationId xmlns:p14="http://schemas.microsoft.com/office/powerpoint/2010/main" val="11754812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B4419-84F1-FC13-1BB1-2669BD91D472}"/>
              </a:ext>
            </a:extLst>
          </p:cNvPr>
          <p:cNvSpPr>
            <a:spLocks noGrp="1"/>
          </p:cNvSpPr>
          <p:nvPr>
            <p:ph type="title"/>
          </p:nvPr>
        </p:nvSpPr>
        <p:spPr/>
        <p:txBody>
          <a:bodyPr/>
          <a:lstStyle/>
          <a:p>
            <a:r>
              <a:rPr lang="en-US" dirty="0"/>
              <a:t>Ambiguous Sample Description</a:t>
            </a:r>
          </a:p>
        </p:txBody>
      </p:sp>
      <p:sp>
        <p:nvSpPr>
          <p:cNvPr id="3" name="Content Placeholder 2">
            <a:extLst>
              <a:ext uri="{FF2B5EF4-FFF2-40B4-BE49-F238E27FC236}">
                <a16:creationId xmlns:a16="http://schemas.microsoft.com/office/drawing/2014/main" id="{0E376145-BFF9-ECE8-8B36-DBBB5785D315}"/>
              </a:ext>
            </a:extLst>
          </p:cNvPr>
          <p:cNvSpPr>
            <a:spLocks noGrp="1"/>
          </p:cNvSpPr>
          <p:nvPr>
            <p:ph idx="1"/>
          </p:nvPr>
        </p:nvSpPr>
        <p:spPr>
          <a:xfrm>
            <a:off x="201589" y="1478384"/>
            <a:ext cx="11708760" cy="4351338"/>
          </a:xfrm>
        </p:spPr>
        <p:txBody>
          <a:bodyPr/>
          <a:lstStyle/>
          <a:p>
            <a:pPr marL="0" indent="0">
              <a:buNone/>
            </a:pPr>
            <a:r>
              <a:rPr lang="en-US" b="1" dirty="0"/>
              <a:t>Error: </a:t>
            </a:r>
            <a:r>
              <a:rPr lang="en-US" dirty="0"/>
              <a:t>Not clearly defining the sample size or selection criteria.</a:t>
            </a:r>
          </a:p>
          <a:p>
            <a:pPr marL="0" indent="0">
              <a:buNone/>
            </a:pPr>
            <a:endParaRPr lang="en-US" dirty="0"/>
          </a:p>
          <a:p>
            <a:pPr lvl="1"/>
            <a:r>
              <a:rPr lang="en-US" b="1" dirty="0"/>
              <a:t>Example: </a:t>
            </a:r>
            <a:r>
              <a:rPr lang="en-US" dirty="0"/>
              <a:t>“We recruited participants from the community.”</a:t>
            </a:r>
          </a:p>
          <a:p>
            <a:pPr lvl="1"/>
            <a:endParaRPr lang="en-US" dirty="0"/>
          </a:p>
          <a:p>
            <a:pPr lvl="1"/>
            <a:r>
              <a:rPr lang="en-US" b="1" dirty="0"/>
              <a:t>Better Version: </a:t>
            </a:r>
            <a:r>
              <a:rPr lang="en-US" dirty="0"/>
              <a:t>“A total of 150 participants were recruited from local community centers, with inclusion criteria including adults aged 18-65 who had been diagnosed with Type 2 diabetes.”</a:t>
            </a:r>
          </a:p>
          <a:p>
            <a:pPr lvl="1"/>
            <a:endParaRPr lang="en-US" dirty="0"/>
          </a:p>
          <a:p>
            <a:pPr marL="457200" lvl="1" indent="0">
              <a:buNone/>
            </a:pPr>
            <a:r>
              <a:rPr lang="en-US" b="1" dirty="0">
                <a:solidFill>
                  <a:srgbClr val="0070C0"/>
                </a:solidFill>
              </a:rPr>
              <a:t>Setting: </a:t>
            </a:r>
            <a:r>
              <a:rPr lang="en-US" dirty="0"/>
              <a:t>local community center</a:t>
            </a:r>
          </a:p>
          <a:p>
            <a:pPr marL="457200" lvl="1" indent="0">
              <a:buNone/>
            </a:pPr>
            <a:r>
              <a:rPr lang="en-US" b="1" dirty="0">
                <a:solidFill>
                  <a:srgbClr val="0070C0"/>
                </a:solidFill>
              </a:rPr>
              <a:t>Sample: </a:t>
            </a:r>
            <a:r>
              <a:rPr lang="en-US" dirty="0"/>
              <a:t>People with Type II diabetes</a:t>
            </a:r>
          </a:p>
          <a:p>
            <a:endParaRPr lang="en-US" dirty="0"/>
          </a:p>
        </p:txBody>
      </p:sp>
    </p:spTree>
    <p:extLst>
      <p:ext uri="{BB962C8B-B14F-4D97-AF65-F5344CB8AC3E}">
        <p14:creationId xmlns:p14="http://schemas.microsoft.com/office/powerpoint/2010/main" val="3849966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C76D4-9C04-E521-53B5-1EBB2F5AE060}"/>
              </a:ext>
            </a:extLst>
          </p:cNvPr>
          <p:cNvSpPr>
            <a:spLocks noGrp="1"/>
          </p:cNvSpPr>
          <p:nvPr>
            <p:ph type="title"/>
          </p:nvPr>
        </p:nvSpPr>
        <p:spPr/>
        <p:txBody>
          <a:bodyPr/>
          <a:lstStyle/>
          <a:p>
            <a:r>
              <a:rPr lang="en-US" dirty="0"/>
              <a:t>Lack of Details in Statistical Analysis</a:t>
            </a:r>
          </a:p>
        </p:txBody>
      </p:sp>
      <p:sp>
        <p:nvSpPr>
          <p:cNvPr id="3" name="Content Placeholder 2">
            <a:extLst>
              <a:ext uri="{FF2B5EF4-FFF2-40B4-BE49-F238E27FC236}">
                <a16:creationId xmlns:a16="http://schemas.microsoft.com/office/drawing/2014/main" id="{B95637BE-85C5-FEFD-01F5-BC94E7E9855A}"/>
              </a:ext>
            </a:extLst>
          </p:cNvPr>
          <p:cNvSpPr>
            <a:spLocks noGrp="1"/>
          </p:cNvSpPr>
          <p:nvPr>
            <p:ph idx="1"/>
          </p:nvPr>
        </p:nvSpPr>
        <p:spPr>
          <a:xfrm>
            <a:off x="92598" y="1570983"/>
            <a:ext cx="12099402" cy="4921892"/>
          </a:xfrm>
        </p:spPr>
        <p:txBody>
          <a:bodyPr>
            <a:normAutofit/>
          </a:bodyPr>
          <a:lstStyle/>
          <a:p>
            <a:pPr marL="0" indent="0">
              <a:buNone/>
            </a:pPr>
            <a:r>
              <a:rPr lang="en-US" b="1" dirty="0"/>
              <a:t>Error: </a:t>
            </a:r>
            <a:r>
              <a:rPr lang="en-US" dirty="0"/>
              <a:t>Failing to specify statistical tests used or the rationale behind them.</a:t>
            </a:r>
          </a:p>
          <a:p>
            <a:pPr marL="0" indent="0">
              <a:buNone/>
            </a:pPr>
            <a:endParaRPr lang="en-US" dirty="0"/>
          </a:p>
          <a:p>
            <a:pPr lvl="1"/>
            <a:r>
              <a:rPr lang="en-US" b="1" dirty="0"/>
              <a:t>Example: </a:t>
            </a:r>
            <a:r>
              <a:rPr lang="en-US" dirty="0"/>
              <a:t>“Data will be analyzed statistically.”</a:t>
            </a:r>
          </a:p>
          <a:p>
            <a:pPr lvl="1"/>
            <a:endParaRPr lang="en-US" dirty="0"/>
          </a:p>
          <a:p>
            <a:pPr lvl="1"/>
            <a:r>
              <a:rPr lang="en-US" b="1" dirty="0"/>
              <a:t>Better Version: </a:t>
            </a:r>
            <a:r>
              <a:rPr lang="en-US" dirty="0"/>
              <a:t>“Data was analyzed using SPSS version 26. Descriptive statistics will be computed to summarize participant characteristics, and a paired t-test will be conducted to compare pre- and post-intervention scores, with a significance level set at p &lt; 0.05.”</a:t>
            </a:r>
          </a:p>
          <a:p>
            <a:pPr lvl="1"/>
            <a:endParaRPr lang="en-US" dirty="0"/>
          </a:p>
          <a:p>
            <a:pPr marL="457200" lvl="1" indent="0">
              <a:buNone/>
            </a:pPr>
            <a:r>
              <a:rPr lang="en-US" dirty="0"/>
              <a:t>Make sure your statistical analysis is congruent with your introduction &amp; variables.</a:t>
            </a:r>
          </a:p>
          <a:p>
            <a:pPr marL="914400" lvl="2" indent="0">
              <a:buNone/>
            </a:pPr>
            <a:r>
              <a:rPr lang="en-US" dirty="0"/>
              <a:t>For example, if your introduction or methods section never mentions student satisfaction then you can not do a statistical analysis related to student satisfaction.</a:t>
            </a:r>
          </a:p>
        </p:txBody>
      </p:sp>
    </p:spTree>
    <p:extLst>
      <p:ext uri="{BB962C8B-B14F-4D97-AF65-F5344CB8AC3E}">
        <p14:creationId xmlns:p14="http://schemas.microsoft.com/office/powerpoint/2010/main" val="26643926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27822-9630-7651-F1D7-F65C4AC1211E}"/>
              </a:ext>
            </a:extLst>
          </p:cNvPr>
          <p:cNvSpPr>
            <a:spLocks noGrp="1"/>
          </p:cNvSpPr>
          <p:nvPr>
            <p:ph type="title"/>
          </p:nvPr>
        </p:nvSpPr>
        <p:spPr/>
        <p:txBody>
          <a:bodyPr/>
          <a:lstStyle/>
          <a:p>
            <a:r>
              <a:rPr lang="en-US" dirty="0"/>
              <a:t>Incongruence of Outcome Variable to Purpose</a:t>
            </a:r>
          </a:p>
        </p:txBody>
      </p:sp>
      <p:sp>
        <p:nvSpPr>
          <p:cNvPr id="3" name="Content Placeholder 2">
            <a:extLst>
              <a:ext uri="{FF2B5EF4-FFF2-40B4-BE49-F238E27FC236}">
                <a16:creationId xmlns:a16="http://schemas.microsoft.com/office/drawing/2014/main" id="{BADFAAB4-7D10-8EB8-7492-FF85B48BAEC2}"/>
              </a:ext>
            </a:extLst>
          </p:cNvPr>
          <p:cNvSpPr>
            <a:spLocks noGrp="1"/>
          </p:cNvSpPr>
          <p:nvPr>
            <p:ph idx="1"/>
          </p:nvPr>
        </p:nvSpPr>
        <p:spPr/>
        <p:txBody>
          <a:bodyPr/>
          <a:lstStyle/>
          <a:p>
            <a:pPr marL="0" indent="0">
              <a:buNone/>
            </a:pPr>
            <a:r>
              <a:rPr lang="en-US" b="1" dirty="0"/>
              <a:t>Error: </a:t>
            </a:r>
            <a:r>
              <a:rPr lang="en-US" dirty="0"/>
              <a:t>Picking outcome variables that do not reflect the purpose of the study/EBP/QI.</a:t>
            </a:r>
          </a:p>
          <a:p>
            <a:pPr marL="0" indent="0">
              <a:buNone/>
            </a:pPr>
            <a:endParaRPr lang="en-US" dirty="0"/>
          </a:p>
          <a:p>
            <a:pPr marL="0" indent="0">
              <a:buNone/>
            </a:pPr>
            <a:r>
              <a:rPr lang="en-US" dirty="0"/>
              <a:t>Ensure that the outcome variables directly address your research question or hypothesis. They should be closely related to the phenomena you are studying</a:t>
            </a:r>
          </a:p>
        </p:txBody>
      </p:sp>
    </p:spTree>
    <p:extLst>
      <p:ext uri="{BB962C8B-B14F-4D97-AF65-F5344CB8AC3E}">
        <p14:creationId xmlns:p14="http://schemas.microsoft.com/office/powerpoint/2010/main" val="31761972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DDAD7-5E21-DD6A-FAD9-E35AAB6DB1B3}"/>
              </a:ext>
            </a:extLst>
          </p:cNvPr>
          <p:cNvSpPr>
            <a:spLocks noGrp="1"/>
          </p:cNvSpPr>
          <p:nvPr>
            <p:ph type="title"/>
          </p:nvPr>
        </p:nvSpPr>
        <p:spPr/>
        <p:txBody>
          <a:bodyPr/>
          <a:lstStyle/>
          <a:p>
            <a:r>
              <a:rPr lang="en-US" dirty="0"/>
              <a:t>Lack of Clarity &amp; Flow of Ideas</a:t>
            </a:r>
          </a:p>
        </p:txBody>
      </p:sp>
      <p:sp>
        <p:nvSpPr>
          <p:cNvPr id="3" name="Content Placeholder 2">
            <a:extLst>
              <a:ext uri="{FF2B5EF4-FFF2-40B4-BE49-F238E27FC236}">
                <a16:creationId xmlns:a16="http://schemas.microsoft.com/office/drawing/2014/main" id="{3D6A99E1-E806-1FEE-2D16-56C37D24D921}"/>
              </a:ext>
            </a:extLst>
          </p:cNvPr>
          <p:cNvSpPr>
            <a:spLocks noGrp="1"/>
          </p:cNvSpPr>
          <p:nvPr>
            <p:ph idx="1"/>
          </p:nvPr>
        </p:nvSpPr>
        <p:spPr/>
        <p:txBody>
          <a:bodyPr/>
          <a:lstStyle/>
          <a:p>
            <a:pPr marL="0" indent="0">
              <a:buNone/>
            </a:pPr>
            <a:r>
              <a:rPr lang="en-US" dirty="0"/>
              <a:t>Error: The narrative is difficult to understand</a:t>
            </a:r>
          </a:p>
          <a:p>
            <a:endParaRPr lang="en-US" dirty="0"/>
          </a:p>
          <a:p>
            <a:r>
              <a:rPr lang="en-US" dirty="0"/>
              <a:t>Use precise language and avoid jargon</a:t>
            </a:r>
          </a:p>
          <a:p>
            <a:r>
              <a:rPr lang="en-US" dirty="0"/>
              <a:t>Keep it simple. </a:t>
            </a:r>
          </a:p>
          <a:p>
            <a:r>
              <a:rPr lang="en-US" dirty="0"/>
              <a:t>Do not repeat</a:t>
            </a:r>
          </a:p>
          <a:p>
            <a:r>
              <a:rPr lang="en-US" dirty="0"/>
              <a:t>The logical progression of ideas is important.</a:t>
            </a:r>
          </a:p>
          <a:p>
            <a:r>
              <a:rPr lang="en-US" dirty="0"/>
              <a:t>Have someone proofread your work. They should be able to describe exactly what you are doing step to step.</a:t>
            </a:r>
          </a:p>
        </p:txBody>
      </p:sp>
    </p:spTree>
    <p:extLst>
      <p:ext uri="{BB962C8B-B14F-4D97-AF65-F5344CB8AC3E}">
        <p14:creationId xmlns:p14="http://schemas.microsoft.com/office/powerpoint/2010/main" val="34381880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33AD4-3947-B699-0CB5-E79F150B5022}"/>
              </a:ext>
            </a:extLst>
          </p:cNvPr>
          <p:cNvSpPr>
            <a:spLocks noGrp="1"/>
          </p:cNvSpPr>
          <p:nvPr>
            <p:ph type="title"/>
          </p:nvPr>
        </p:nvSpPr>
        <p:spPr/>
        <p:txBody>
          <a:bodyPr/>
          <a:lstStyle/>
          <a:p>
            <a:r>
              <a:rPr lang="en-US" dirty="0"/>
              <a:t>Omitting Ethical Considerations</a:t>
            </a:r>
          </a:p>
        </p:txBody>
      </p:sp>
      <p:sp>
        <p:nvSpPr>
          <p:cNvPr id="3" name="Content Placeholder 2">
            <a:extLst>
              <a:ext uri="{FF2B5EF4-FFF2-40B4-BE49-F238E27FC236}">
                <a16:creationId xmlns:a16="http://schemas.microsoft.com/office/drawing/2014/main" id="{C2283AC6-67C2-7D6E-7527-E96BD8BB001D}"/>
              </a:ext>
            </a:extLst>
          </p:cNvPr>
          <p:cNvSpPr>
            <a:spLocks noGrp="1"/>
          </p:cNvSpPr>
          <p:nvPr>
            <p:ph idx="1"/>
          </p:nvPr>
        </p:nvSpPr>
        <p:spPr>
          <a:xfrm>
            <a:off x="606706" y="1610449"/>
            <a:ext cx="11106873" cy="4882426"/>
          </a:xfrm>
        </p:spPr>
        <p:txBody>
          <a:bodyPr/>
          <a:lstStyle/>
          <a:p>
            <a:pPr marL="0" indent="0">
              <a:buNone/>
            </a:pPr>
            <a:r>
              <a:rPr lang="en-US" b="1" dirty="0"/>
              <a:t>Error: </a:t>
            </a:r>
            <a:r>
              <a:rPr lang="en-US" dirty="0"/>
              <a:t>not mentioning ethical approvals or informed consent procedures</a:t>
            </a:r>
          </a:p>
          <a:p>
            <a:pPr marL="0" indent="0">
              <a:buNone/>
            </a:pPr>
            <a:endParaRPr lang="en-US" dirty="0"/>
          </a:p>
          <a:p>
            <a:pPr marL="0" indent="0">
              <a:buNone/>
            </a:pPr>
            <a:r>
              <a:rPr lang="en-US" dirty="0"/>
              <a:t>Mentioning IRB approval is mandatory.</a:t>
            </a:r>
          </a:p>
          <a:p>
            <a:pPr marL="0" indent="0">
              <a:buNone/>
            </a:pPr>
            <a:endParaRPr lang="en-US" dirty="0"/>
          </a:p>
          <a:p>
            <a:pPr marL="0" indent="0">
              <a:buNone/>
            </a:pPr>
            <a:r>
              <a:rPr lang="en-US" dirty="0"/>
              <a:t>This is a requirement that must be met before any funds will be distributed.</a:t>
            </a:r>
          </a:p>
          <a:p>
            <a:pPr marL="0" indent="0">
              <a:buNone/>
            </a:pPr>
            <a:endParaRPr lang="en-US" dirty="0"/>
          </a:p>
          <a:p>
            <a:pPr marL="0" indent="0">
              <a:buNone/>
            </a:pPr>
            <a:r>
              <a:rPr lang="en-US" dirty="0"/>
              <a:t>Data collection can not start prior to IRB approval.</a:t>
            </a:r>
          </a:p>
        </p:txBody>
      </p:sp>
    </p:spTree>
    <p:extLst>
      <p:ext uri="{BB962C8B-B14F-4D97-AF65-F5344CB8AC3E}">
        <p14:creationId xmlns:p14="http://schemas.microsoft.com/office/powerpoint/2010/main" val="26210119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A64C-A9FC-B5F5-4378-77900E0D1EA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0A0D1440-5A6F-936F-706E-E562492CAE72}"/>
              </a:ext>
            </a:extLst>
          </p:cNvPr>
          <p:cNvSpPr>
            <a:spLocks noGrp="1"/>
          </p:cNvSpPr>
          <p:nvPr>
            <p:ph idx="1"/>
          </p:nvPr>
        </p:nvSpPr>
        <p:spPr/>
        <p:txBody>
          <a:bodyPr/>
          <a:lstStyle/>
          <a:p>
            <a:pPr marL="514350" indent="-514350">
              <a:buAutoNum type="arabicParenR"/>
            </a:pPr>
            <a:r>
              <a:rPr lang="en-US" dirty="0"/>
              <a:t>Determine if your work is research or non-research (EBP/QI).</a:t>
            </a:r>
          </a:p>
          <a:p>
            <a:pPr marL="514350" indent="-514350">
              <a:buAutoNum type="arabicParenR"/>
            </a:pPr>
            <a:r>
              <a:rPr lang="en-US" dirty="0"/>
              <a:t>Be aware of character limitations and be concise. Don’t feel you must use all of the characters.</a:t>
            </a:r>
          </a:p>
          <a:p>
            <a:pPr marL="514350" indent="-514350">
              <a:buAutoNum type="arabicParenR"/>
            </a:pPr>
            <a:r>
              <a:rPr lang="en-US" dirty="0"/>
              <a:t>Make sure that the all of the variables are well-described in the introduction, and that the methods section clearly describes how you will quantify or qualitatively measure them.</a:t>
            </a:r>
          </a:p>
          <a:p>
            <a:pPr marL="514350" indent="-514350">
              <a:buAutoNum type="arabicParenR"/>
            </a:pPr>
            <a:r>
              <a:rPr lang="en-US" dirty="0"/>
              <a:t>Make sure you have congruence between what you want to measure (the concept) and what your measurement approach actually measures.</a:t>
            </a:r>
          </a:p>
          <a:p>
            <a:pPr marL="514350" indent="-514350">
              <a:buAutoNum type="arabicParenR"/>
            </a:pPr>
            <a:endParaRPr lang="en-US" dirty="0"/>
          </a:p>
          <a:p>
            <a:pPr marL="514350" indent="-514350">
              <a:buAutoNum type="arabicParenR"/>
            </a:pPr>
            <a:endParaRPr lang="en-US" dirty="0"/>
          </a:p>
        </p:txBody>
      </p:sp>
    </p:spTree>
    <p:extLst>
      <p:ext uri="{BB962C8B-B14F-4D97-AF65-F5344CB8AC3E}">
        <p14:creationId xmlns:p14="http://schemas.microsoft.com/office/powerpoint/2010/main" val="1569206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A194A0E-F033-CD4B-936D-43BDD171D7BD}"/>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680639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85B8E-35BB-F4DF-59A4-2258ACF25F13}"/>
              </a:ext>
            </a:extLst>
          </p:cNvPr>
          <p:cNvSpPr>
            <a:spLocks noGrp="1"/>
          </p:cNvSpPr>
          <p:nvPr>
            <p:ph type="title"/>
          </p:nvPr>
        </p:nvSpPr>
        <p:spPr/>
        <p:txBody>
          <a:bodyPr/>
          <a:lstStyle/>
          <a:p>
            <a:r>
              <a:rPr lang="en-US" dirty="0"/>
              <a:t>Dean Hayden Grant</a:t>
            </a:r>
          </a:p>
        </p:txBody>
      </p:sp>
      <p:sp>
        <p:nvSpPr>
          <p:cNvPr id="3" name="Content Placeholder 2">
            <a:extLst>
              <a:ext uri="{FF2B5EF4-FFF2-40B4-BE49-F238E27FC236}">
                <a16:creationId xmlns:a16="http://schemas.microsoft.com/office/drawing/2014/main" id="{D2CBD280-0A1B-A065-9393-38912987D897}"/>
              </a:ext>
            </a:extLst>
          </p:cNvPr>
          <p:cNvSpPr>
            <a:spLocks noGrp="1"/>
          </p:cNvSpPr>
          <p:nvPr>
            <p:ph idx="1"/>
          </p:nvPr>
        </p:nvSpPr>
        <p:spPr/>
        <p:txBody>
          <a:bodyPr/>
          <a:lstStyle/>
          <a:p>
            <a:pPr marL="0" indent="0">
              <a:buNone/>
            </a:pPr>
            <a:r>
              <a:rPr lang="en-US" dirty="0"/>
              <a:t>Up to $5,000</a:t>
            </a:r>
          </a:p>
          <a:p>
            <a:pPr marL="0" indent="0">
              <a:buNone/>
            </a:pPr>
            <a:endParaRPr lang="en-US" dirty="0"/>
          </a:p>
          <a:p>
            <a:pPr marL="0" indent="0">
              <a:buNone/>
            </a:pPr>
            <a:r>
              <a:rPr lang="en-US" b="1" dirty="0"/>
              <a:t>Specific Criteria:</a:t>
            </a:r>
          </a:p>
          <a:p>
            <a:pPr marL="0" indent="0">
              <a:buNone/>
            </a:pPr>
            <a:r>
              <a:rPr lang="en-US" dirty="0"/>
              <a:t>1) good academic status</a:t>
            </a:r>
          </a:p>
          <a:p>
            <a:pPr marL="0" indent="0">
              <a:buNone/>
            </a:pPr>
            <a:r>
              <a:rPr lang="en-US" dirty="0"/>
              <a:t>2) member of AANA</a:t>
            </a:r>
          </a:p>
          <a:p>
            <a:pPr marL="0" indent="0">
              <a:buNone/>
            </a:pPr>
            <a:r>
              <a:rPr lang="en-US" dirty="0"/>
              <a:t>3) letter of support from program administrator </a:t>
            </a:r>
            <a:r>
              <a:rPr lang="en-US" b="1" dirty="0"/>
              <a:t>OR</a:t>
            </a:r>
            <a:r>
              <a:rPr lang="en-US" dirty="0"/>
              <a:t> research 	advisor.</a:t>
            </a:r>
          </a:p>
          <a:p>
            <a:pPr marL="0" indent="0">
              <a:buNone/>
            </a:pPr>
            <a:r>
              <a:rPr lang="en-US" dirty="0"/>
              <a:t>4) Anticipated value of your research findings for nurse anesthetists</a:t>
            </a:r>
          </a:p>
        </p:txBody>
      </p:sp>
    </p:spTree>
    <p:extLst>
      <p:ext uri="{BB962C8B-B14F-4D97-AF65-F5344CB8AC3E}">
        <p14:creationId xmlns:p14="http://schemas.microsoft.com/office/powerpoint/2010/main" val="3334268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39C5C-8E83-6420-6CBE-AEBEBDF7D278}"/>
              </a:ext>
            </a:extLst>
          </p:cNvPr>
          <p:cNvSpPr>
            <a:spLocks noGrp="1"/>
          </p:cNvSpPr>
          <p:nvPr>
            <p:ph type="title"/>
          </p:nvPr>
        </p:nvSpPr>
        <p:spPr/>
        <p:txBody>
          <a:bodyPr/>
          <a:lstStyle/>
          <a:p>
            <a:r>
              <a:rPr lang="en-US" dirty="0"/>
              <a:t>Documentation Required for Grant </a:t>
            </a:r>
          </a:p>
        </p:txBody>
      </p:sp>
      <p:sp>
        <p:nvSpPr>
          <p:cNvPr id="3" name="Content Placeholder 2">
            <a:extLst>
              <a:ext uri="{FF2B5EF4-FFF2-40B4-BE49-F238E27FC236}">
                <a16:creationId xmlns:a16="http://schemas.microsoft.com/office/drawing/2014/main" id="{B8827FEB-FEBD-4C12-CC64-6E1D4F804B04}"/>
              </a:ext>
            </a:extLst>
          </p:cNvPr>
          <p:cNvSpPr>
            <a:spLocks noGrp="1"/>
          </p:cNvSpPr>
          <p:nvPr>
            <p:ph idx="1"/>
          </p:nvPr>
        </p:nvSpPr>
        <p:spPr/>
        <p:txBody>
          <a:bodyPr>
            <a:normAutofit/>
          </a:bodyPr>
          <a:lstStyle/>
          <a:p>
            <a:pPr marL="0" indent="0">
              <a:buNone/>
            </a:pPr>
            <a:r>
              <a:rPr lang="en-US" dirty="0"/>
              <a:t>a) Completed abstract using APA format</a:t>
            </a:r>
          </a:p>
          <a:p>
            <a:pPr marL="0" indent="0">
              <a:buNone/>
            </a:pPr>
            <a:r>
              <a:rPr lang="en-US" dirty="0"/>
              <a:t>b) Anticipated value of your research findings for nurse anesthetists</a:t>
            </a:r>
          </a:p>
          <a:p>
            <a:pPr marL="0" indent="0">
              <a:buNone/>
            </a:pPr>
            <a:r>
              <a:rPr lang="en-US" dirty="0"/>
              <a:t>c) Survey tool and/or other instruments</a:t>
            </a:r>
          </a:p>
          <a:p>
            <a:pPr marL="0" indent="0">
              <a:buNone/>
            </a:pPr>
            <a:r>
              <a:rPr lang="en-US" dirty="0"/>
              <a:t>d) Copy of institutional investigation committee/review board 	approval or exemption</a:t>
            </a:r>
          </a:p>
          <a:p>
            <a:pPr marL="0" indent="0">
              <a:buNone/>
            </a:pPr>
            <a:r>
              <a:rPr lang="en-US" dirty="0"/>
              <a:t>e) Program Director or Research Advisor’s letter of support emailed 	separately directly to the Foundation</a:t>
            </a:r>
          </a:p>
          <a:p>
            <a:pPr marL="0" indent="0">
              <a:buNone/>
            </a:pPr>
            <a:r>
              <a:rPr lang="en-US" dirty="0"/>
              <a:t>f) Budget with </a:t>
            </a:r>
            <a:r>
              <a:rPr lang="en-US" b="1" dirty="0"/>
              <a:t>justification</a:t>
            </a:r>
            <a:r>
              <a:rPr lang="en-US" dirty="0"/>
              <a:t> for expenses</a:t>
            </a:r>
          </a:p>
          <a:p>
            <a:pPr marL="0" indent="0">
              <a:buNone/>
            </a:pPr>
            <a:r>
              <a:rPr lang="en-US" dirty="0"/>
              <a:t>g) NO tables/figures allowed</a:t>
            </a:r>
          </a:p>
        </p:txBody>
      </p:sp>
    </p:spTree>
    <p:extLst>
      <p:ext uri="{BB962C8B-B14F-4D97-AF65-F5344CB8AC3E}">
        <p14:creationId xmlns:p14="http://schemas.microsoft.com/office/powerpoint/2010/main" val="513714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1EE1D-A480-CEA9-3F86-9FE5353337C5}"/>
              </a:ext>
            </a:extLst>
          </p:cNvPr>
          <p:cNvSpPr>
            <a:spLocks noGrp="1"/>
          </p:cNvSpPr>
          <p:nvPr>
            <p:ph type="title"/>
          </p:nvPr>
        </p:nvSpPr>
        <p:spPr/>
        <p:txBody>
          <a:bodyPr/>
          <a:lstStyle/>
          <a:p>
            <a:r>
              <a:rPr lang="en-US" dirty="0"/>
              <a:t>Quantitative &amp; Qualitative Research</a:t>
            </a:r>
          </a:p>
        </p:txBody>
      </p:sp>
      <p:sp>
        <p:nvSpPr>
          <p:cNvPr id="3" name="Content Placeholder 2">
            <a:extLst>
              <a:ext uri="{FF2B5EF4-FFF2-40B4-BE49-F238E27FC236}">
                <a16:creationId xmlns:a16="http://schemas.microsoft.com/office/drawing/2014/main" id="{5D80A05A-3A3D-7399-31D7-F682E0C4A6B0}"/>
              </a:ext>
            </a:extLst>
          </p:cNvPr>
          <p:cNvSpPr>
            <a:spLocks noGrp="1"/>
          </p:cNvSpPr>
          <p:nvPr>
            <p:ph idx="1"/>
          </p:nvPr>
        </p:nvSpPr>
        <p:spPr>
          <a:xfrm>
            <a:off x="609600" y="1825625"/>
            <a:ext cx="10744200" cy="4351338"/>
          </a:xfrm>
        </p:spPr>
        <p:txBody>
          <a:bodyPr/>
          <a:lstStyle/>
          <a:p>
            <a:r>
              <a:rPr lang="en-US" b="1" i="0" dirty="0">
                <a:effectLst/>
              </a:rPr>
              <a:t>Quantitative Research:</a:t>
            </a:r>
            <a:endParaRPr lang="en-US" b="0" i="0" dirty="0">
              <a:effectLst/>
            </a:endParaRPr>
          </a:p>
          <a:p>
            <a:pPr marL="742950" lvl="1" indent="-285750"/>
            <a:r>
              <a:rPr lang="en-US" b="0" i="0" u="sng" dirty="0">
                <a:effectLst/>
              </a:rPr>
              <a:t>Focuses on numerical data </a:t>
            </a:r>
            <a:r>
              <a:rPr lang="en-US" b="0" i="0" dirty="0">
                <a:effectLst/>
              </a:rPr>
              <a:t>and statistical analysis.</a:t>
            </a:r>
          </a:p>
          <a:p>
            <a:pPr marL="742950" lvl="1" indent="-285750"/>
            <a:r>
              <a:rPr lang="en-US" b="0" i="0" u="sng" dirty="0">
                <a:effectLst/>
              </a:rPr>
              <a:t>Used to quantify </a:t>
            </a:r>
            <a:r>
              <a:rPr lang="en-US" b="0" i="0" dirty="0">
                <a:effectLst/>
              </a:rPr>
              <a:t>behaviors, opinions, attitudes, and other variables.</a:t>
            </a:r>
          </a:p>
          <a:p>
            <a:pPr marL="742950" lvl="1" indent="-285750"/>
            <a:r>
              <a:rPr lang="en-US" b="0" i="0" u="sng" dirty="0">
                <a:effectLst/>
              </a:rPr>
              <a:t>Common methods</a:t>
            </a:r>
            <a:r>
              <a:rPr lang="en-US" dirty="0"/>
              <a:t> include s</a:t>
            </a:r>
            <a:r>
              <a:rPr lang="en-US" b="0" i="0" dirty="0">
                <a:effectLst/>
              </a:rPr>
              <a:t>urveys, experiments, and secondary data analysis.</a:t>
            </a:r>
          </a:p>
          <a:p>
            <a:pPr marL="742950" lvl="1" indent="-285750"/>
            <a:endParaRPr lang="en-US" b="0" i="0" dirty="0">
              <a:effectLst/>
            </a:endParaRPr>
          </a:p>
          <a:p>
            <a:r>
              <a:rPr lang="en-US" b="1" i="0" dirty="0">
                <a:effectLst/>
              </a:rPr>
              <a:t>Qualitative Research:</a:t>
            </a:r>
            <a:endParaRPr lang="en-US" b="0" i="0" dirty="0">
              <a:effectLst/>
            </a:endParaRPr>
          </a:p>
          <a:p>
            <a:pPr marL="742950" lvl="1" indent="-285750"/>
            <a:r>
              <a:rPr lang="en-US" b="0" i="0" u="sng" dirty="0">
                <a:effectLst/>
              </a:rPr>
              <a:t>Focuses on understanding concepts, experiences, and meanings.</a:t>
            </a:r>
          </a:p>
          <a:p>
            <a:pPr marL="742950" lvl="1" indent="-285750"/>
            <a:r>
              <a:rPr lang="en-US" b="0" i="0" u="sng" dirty="0">
                <a:effectLst/>
              </a:rPr>
              <a:t>Used to gain insights </a:t>
            </a:r>
            <a:r>
              <a:rPr lang="en-US" b="0" i="0" dirty="0">
                <a:effectLst/>
              </a:rPr>
              <a:t>into people's thoughts, feelings, and motivations.</a:t>
            </a:r>
          </a:p>
          <a:p>
            <a:pPr marL="742950" lvl="1" indent="-285750"/>
            <a:r>
              <a:rPr lang="en-US" b="0" i="0" u="sng" dirty="0">
                <a:effectLst/>
              </a:rPr>
              <a:t>Common methods </a:t>
            </a:r>
            <a:r>
              <a:rPr lang="en-US" b="0" i="0" dirty="0">
                <a:effectLst/>
              </a:rPr>
              <a:t>include </a:t>
            </a:r>
            <a:r>
              <a:rPr lang="en-US" dirty="0"/>
              <a:t>i</a:t>
            </a:r>
            <a:r>
              <a:rPr lang="en-US" b="0" i="0" dirty="0">
                <a:effectLst/>
              </a:rPr>
              <a:t>nterviews, focus groups, and observations.</a:t>
            </a:r>
          </a:p>
          <a:p>
            <a:pPr marL="0" indent="0">
              <a:buNone/>
            </a:pPr>
            <a:endParaRPr lang="en-US" dirty="0"/>
          </a:p>
        </p:txBody>
      </p:sp>
    </p:spTree>
    <p:extLst>
      <p:ext uri="{BB962C8B-B14F-4D97-AF65-F5344CB8AC3E}">
        <p14:creationId xmlns:p14="http://schemas.microsoft.com/office/powerpoint/2010/main" val="301755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4B2B4-9934-F6B2-8CAD-5E019D84476C}"/>
              </a:ext>
            </a:extLst>
          </p:cNvPr>
          <p:cNvSpPr>
            <a:spLocks noGrp="1"/>
          </p:cNvSpPr>
          <p:nvPr>
            <p:ph type="title"/>
          </p:nvPr>
        </p:nvSpPr>
        <p:spPr/>
        <p:txBody>
          <a:bodyPr/>
          <a:lstStyle/>
          <a:p>
            <a:pPr algn="ctr"/>
            <a:r>
              <a:rPr lang="en-US" dirty="0"/>
              <a:t>Defining Differences Between </a:t>
            </a:r>
            <a:br>
              <a:rPr lang="en-US" dirty="0"/>
            </a:br>
            <a:r>
              <a:rPr lang="en-US" dirty="0"/>
              <a:t>Quantitative and Qualitative Research</a:t>
            </a:r>
          </a:p>
        </p:txBody>
      </p:sp>
      <p:graphicFrame>
        <p:nvGraphicFramePr>
          <p:cNvPr id="4" name="Content Placeholder 3">
            <a:extLst>
              <a:ext uri="{FF2B5EF4-FFF2-40B4-BE49-F238E27FC236}">
                <a16:creationId xmlns:a16="http://schemas.microsoft.com/office/drawing/2014/main" id="{2C73F840-4EF5-CA06-AEED-863D2691E6E4}"/>
              </a:ext>
            </a:extLst>
          </p:cNvPr>
          <p:cNvGraphicFramePr>
            <a:graphicFrameLocks noGrp="1"/>
          </p:cNvGraphicFramePr>
          <p:nvPr>
            <p:ph idx="1"/>
            <p:extLst>
              <p:ext uri="{D42A27DB-BD31-4B8C-83A1-F6EECF244321}">
                <p14:modId xmlns:p14="http://schemas.microsoft.com/office/powerpoint/2010/main" val="284906141"/>
              </p:ext>
            </p:extLst>
          </p:nvPr>
        </p:nvGraphicFramePr>
        <p:xfrm>
          <a:off x="838200" y="1690688"/>
          <a:ext cx="10515600" cy="3974114"/>
        </p:xfrm>
        <a:graphic>
          <a:graphicData uri="http://schemas.openxmlformats.org/drawingml/2006/table">
            <a:tbl>
              <a:tblPr/>
              <a:tblGrid>
                <a:gridCol w="3505200">
                  <a:extLst>
                    <a:ext uri="{9D8B030D-6E8A-4147-A177-3AD203B41FA5}">
                      <a16:colId xmlns:a16="http://schemas.microsoft.com/office/drawing/2014/main" val="3987215339"/>
                    </a:ext>
                  </a:extLst>
                </a:gridCol>
                <a:gridCol w="3505200">
                  <a:extLst>
                    <a:ext uri="{9D8B030D-6E8A-4147-A177-3AD203B41FA5}">
                      <a16:colId xmlns:a16="http://schemas.microsoft.com/office/drawing/2014/main" val="105826204"/>
                    </a:ext>
                  </a:extLst>
                </a:gridCol>
                <a:gridCol w="3505200">
                  <a:extLst>
                    <a:ext uri="{9D8B030D-6E8A-4147-A177-3AD203B41FA5}">
                      <a16:colId xmlns:a16="http://schemas.microsoft.com/office/drawing/2014/main" val="3162444602"/>
                    </a:ext>
                  </a:extLst>
                </a:gridCol>
              </a:tblGrid>
              <a:tr h="439614">
                <a:tc>
                  <a:txBody>
                    <a:bodyPr/>
                    <a:lstStyle/>
                    <a:p>
                      <a:r>
                        <a:rPr lang="en-US" sz="2400" b="1" u="sng" dirty="0"/>
                        <a:t>Aspect</a:t>
                      </a:r>
                      <a:endParaRPr lang="en-US" sz="2400" u="sng" dirty="0"/>
                    </a:p>
                  </a:txBody>
                  <a:tcPr anchor="ctr">
                    <a:lnL>
                      <a:noFill/>
                    </a:lnL>
                    <a:lnR>
                      <a:noFill/>
                    </a:lnR>
                    <a:lnT>
                      <a:noFill/>
                    </a:lnT>
                    <a:lnB>
                      <a:noFill/>
                    </a:lnB>
                    <a:noFill/>
                  </a:tcPr>
                </a:tc>
                <a:tc>
                  <a:txBody>
                    <a:bodyPr/>
                    <a:lstStyle/>
                    <a:p>
                      <a:r>
                        <a:rPr lang="en-US" sz="2400" b="1" u="sng" dirty="0"/>
                        <a:t>Quantitative Research</a:t>
                      </a:r>
                      <a:endParaRPr lang="en-US" sz="2400" u="sng" dirty="0"/>
                    </a:p>
                  </a:txBody>
                  <a:tcPr anchor="ctr">
                    <a:lnL>
                      <a:noFill/>
                    </a:lnL>
                    <a:lnR>
                      <a:noFill/>
                    </a:lnR>
                    <a:lnT>
                      <a:noFill/>
                    </a:lnT>
                    <a:lnB>
                      <a:noFill/>
                    </a:lnB>
                    <a:noFill/>
                  </a:tcPr>
                </a:tc>
                <a:tc>
                  <a:txBody>
                    <a:bodyPr/>
                    <a:lstStyle/>
                    <a:p>
                      <a:r>
                        <a:rPr lang="en-US" sz="2400" b="1" u="sng" dirty="0"/>
                        <a:t>Qualitative Research</a:t>
                      </a:r>
                      <a:endParaRPr lang="en-US" sz="2400" u="sng" dirty="0"/>
                    </a:p>
                  </a:txBody>
                  <a:tcPr anchor="ctr">
                    <a:lnL>
                      <a:noFill/>
                    </a:lnL>
                    <a:lnR>
                      <a:noFill/>
                    </a:lnR>
                    <a:lnT>
                      <a:noFill/>
                    </a:lnT>
                    <a:lnB>
                      <a:noFill/>
                    </a:lnB>
                    <a:noFill/>
                  </a:tcPr>
                </a:tc>
                <a:extLst>
                  <a:ext uri="{0D108BD9-81ED-4DB2-BD59-A6C34878D82A}">
                    <a16:rowId xmlns:a16="http://schemas.microsoft.com/office/drawing/2014/main" val="3058313188"/>
                  </a:ext>
                </a:extLst>
              </a:tr>
              <a:tr h="439614">
                <a:tc>
                  <a:txBody>
                    <a:bodyPr/>
                    <a:lstStyle/>
                    <a:p>
                      <a:r>
                        <a:rPr lang="en-US" b="1"/>
                        <a:t>Nature of Data</a:t>
                      </a:r>
                      <a:endParaRPr lang="en-US"/>
                    </a:p>
                  </a:txBody>
                  <a:tcPr anchor="ctr">
                    <a:lnL>
                      <a:noFill/>
                    </a:lnL>
                    <a:lnR>
                      <a:noFill/>
                    </a:lnR>
                    <a:lnT>
                      <a:noFill/>
                    </a:lnT>
                    <a:lnB>
                      <a:noFill/>
                    </a:lnB>
                    <a:noFill/>
                  </a:tcPr>
                </a:tc>
                <a:tc>
                  <a:txBody>
                    <a:bodyPr/>
                    <a:lstStyle/>
                    <a:p>
                      <a:r>
                        <a:rPr lang="en-US"/>
                        <a:t>Numerical and measurable</a:t>
                      </a:r>
                    </a:p>
                  </a:txBody>
                  <a:tcPr anchor="ctr">
                    <a:lnL>
                      <a:noFill/>
                    </a:lnL>
                    <a:lnR>
                      <a:noFill/>
                    </a:lnR>
                    <a:lnT>
                      <a:noFill/>
                    </a:lnT>
                    <a:lnB>
                      <a:noFill/>
                    </a:lnB>
                    <a:noFill/>
                  </a:tcPr>
                </a:tc>
                <a:tc>
                  <a:txBody>
                    <a:bodyPr/>
                    <a:lstStyle/>
                    <a:p>
                      <a:r>
                        <a:rPr lang="en-US"/>
                        <a:t>Descriptive and non-numerical</a:t>
                      </a:r>
                    </a:p>
                  </a:txBody>
                  <a:tcPr anchor="ctr">
                    <a:lnL>
                      <a:noFill/>
                    </a:lnL>
                    <a:lnR>
                      <a:noFill/>
                    </a:lnR>
                    <a:lnT>
                      <a:noFill/>
                    </a:lnT>
                    <a:lnB>
                      <a:noFill/>
                    </a:lnB>
                    <a:noFill/>
                  </a:tcPr>
                </a:tc>
                <a:extLst>
                  <a:ext uri="{0D108BD9-81ED-4DB2-BD59-A6C34878D82A}">
                    <a16:rowId xmlns:a16="http://schemas.microsoft.com/office/drawing/2014/main" val="3094707817"/>
                  </a:ext>
                </a:extLst>
              </a:tr>
              <a:tr h="769325">
                <a:tc>
                  <a:txBody>
                    <a:bodyPr/>
                    <a:lstStyle/>
                    <a:p>
                      <a:r>
                        <a:rPr lang="en-US" b="1"/>
                        <a:t>Objective</a:t>
                      </a:r>
                      <a:endParaRPr lang="en-US"/>
                    </a:p>
                  </a:txBody>
                  <a:tcPr anchor="ctr">
                    <a:lnL>
                      <a:noFill/>
                    </a:lnL>
                    <a:lnR>
                      <a:noFill/>
                    </a:lnR>
                    <a:lnT>
                      <a:noFill/>
                    </a:lnT>
                    <a:lnB>
                      <a:noFill/>
                    </a:lnB>
                    <a:noFill/>
                  </a:tcPr>
                </a:tc>
                <a:tc>
                  <a:txBody>
                    <a:bodyPr/>
                    <a:lstStyle/>
                    <a:p>
                      <a:r>
                        <a:rPr lang="en-US" dirty="0"/>
                        <a:t>To quantify the problem</a:t>
                      </a:r>
                    </a:p>
                  </a:txBody>
                  <a:tcPr anchor="ctr">
                    <a:lnL>
                      <a:noFill/>
                    </a:lnL>
                    <a:lnR>
                      <a:noFill/>
                    </a:lnR>
                    <a:lnT>
                      <a:noFill/>
                    </a:lnT>
                    <a:lnB>
                      <a:noFill/>
                    </a:lnB>
                    <a:noFill/>
                  </a:tcPr>
                </a:tc>
                <a:tc>
                  <a:txBody>
                    <a:bodyPr/>
                    <a:lstStyle/>
                    <a:p>
                      <a:r>
                        <a:rPr lang="en-US"/>
                        <a:t>To explore and understand the problem</a:t>
                      </a:r>
                    </a:p>
                  </a:txBody>
                  <a:tcPr anchor="ctr">
                    <a:lnL>
                      <a:noFill/>
                    </a:lnL>
                    <a:lnR>
                      <a:noFill/>
                    </a:lnR>
                    <a:lnT>
                      <a:noFill/>
                    </a:lnT>
                    <a:lnB>
                      <a:noFill/>
                    </a:lnB>
                    <a:noFill/>
                  </a:tcPr>
                </a:tc>
                <a:extLst>
                  <a:ext uri="{0D108BD9-81ED-4DB2-BD59-A6C34878D82A}">
                    <a16:rowId xmlns:a16="http://schemas.microsoft.com/office/drawing/2014/main" val="590597471"/>
                  </a:ext>
                </a:extLst>
              </a:tr>
              <a:tr h="769325">
                <a:tc>
                  <a:txBody>
                    <a:bodyPr/>
                    <a:lstStyle/>
                    <a:p>
                      <a:r>
                        <a:rPr lang="en-US" b="1" dirty="0"/>
                        <a:t>Methods</a:t>
                      </a:r>
                      <a:endParaRPr lang="en-US" dirty="0"/>
                    </a:p>
                  </a:txBody>
                  <a:tcPr anchor="ctr">
                    <a:lnL>
                      <a:noFill/>
                    </a:lnL>
                    <a:lnR>
                      <a:noFill/>
                    </a:lnR>
                    <a:lnT>
                      <a:noFill/>
                    </a:lnT>
                    <a:lnB>
                      <a:noFill/>
                    </a:lnB>
                    <a:noFill/>
                  </a:tcPr>
                </a:tc>
                <a:tc>
                  <a:txBody>
                    <a:bodyPr/>
                    <a:lstStyle/>
                    <a:p>
                      <a:r>
                        <a:rPr lang="en-US" dirty="0"/>
                        <a:t>Structured: surveys, experiments</a:t>
                      </a:r>
                    </a:p>
                  </a:txBody>
                  <a:tcPr anchor="ctr">
                    <a:lnL>
                      <a:noFill/>
                    </a:lnL>
                    <a:lnR>
                      <a:noFill/>
                    </a:lnR>
                    <a:lnT>
                      <a:noFill/>
                    </a:lnT>
                    <a:lnB>
                      <a:noFill/>
                    </a:lnB>
                    <a:noFill/>
                  </a:tcPr>
                </a:tc>
                <a:tc>
                  <a:txBody>
                    <a:bodyPr/>
                    <a:lstStyle/>
                    <a:p>
                      <a:r>
                        <a:rPr lang="en-US"/>
                        <a:t>Unstructured: interviews, focus groups</a:t>
                      </a:r>
                    </a:p>
                  </a:txBody>
                  <a:tcPr anchor="ctr">
                    <a:lnL>
                      <a:noFill/>
                    </a:lnL>
                    <a:lnR>
                      <a:noFill/>
                    </a:lnR>
                    <a:lnT>
                      <a:noFill/>
                    </a:lnT>
                    <a:lnB>
                      <a:noFill/>
                    </a:lnB>
                    <a:noFill/>
                  </a:tcPr>
                </a:tc>
                <a:extLst>
                  <a:ext uri="{0D108BD9-81ED-4DB2-BD59-A6C34878D82A}">
                    <a16:rowId xmlns:a16="http://schemas.microsoft.com/office/drawing/2014/main" val="1964803929"/>
                  </a:ext>
                </a:extLst>
              </a:tr>
              <a:tr h="769325">
                <a:tc>
                  <a:txBody>
                    <a:bodyPr/>
                    <a:lstStyle/>
                    <a:p>
                      <a:r>
                        <a:rPr lang="en-US" b="1"/>
                        <a:t>Analysis</a:t>
                      </a:r>
                      <a:endParaRPr lang="en-US"/>
                    </a:p>
                  </a:txBody>
                  <a:tcPr anchor="ctr">
                    <a:lnL>
                      <a:noFill/>
                    </a:lnL>
                    <a:lnR>
                      <a:noFill/>
                    </a:lnR>
                    <a:lnT>
                      <a:noFill/>
                    </a:lnT>
                    <a:lnB>
                      <a:noFill/>
                    </a:lnB>
                    <a:noFill/>
                  </a:tcPr>
                </a:tc>
                <a:tc>
                  <a:txBody>
                    <a:bodyPr/>
                    <a:lstStyle/>
                    <a:p>
                      <a:r>
                        <a:rPr lang="en-US" dirty="0"/>
                        <a:t>Statistical, mathematical, computational</a:t>
                      </a:r>
                    </a:p>
                  </a:txBody>
                  <a:tcPr anchor="ctr">
                    <a:lnL>
                      <a:noFill/>
                    </a:lnL>
                    <a:lnR>
                      <a:noFill/>
                    </a:lnR>
                    <a:lnT>
                      <a:noFill/>
                    </a:lnT>
                    <a:lnB>
                      <a:noFill/>
                    </a:lnB>
                    <a:noFill/>
                  </a:tcPr>
                </a:tc>
                <a:tc>
                  <a:txBody>
                    <a:bodyPr/>
                    <a:lstStyle/>
                    <a:p>
                      <a:r>
                        <a:rPr lang="en-US" dirty="0"/>
                        <a:t>Thematic, narrative, content analysis</a:t>
                      </a:r>
                    </a:p>
                  </a:txBody>
                  <a:tcPr anchor="ctr">
                    <a:lnL>
                      <a:noFill/>
                    </a:lnL>
                    <a:lnR>
                      <a:noFill/>
                    </a:lnR>
                    <a:lnT>
                      <a:noFill/>
                    </a:lnT>
                    <a:lnB>
                      <a:noFill/>
                    </a:lnB>
                    <a:noFill/>
                  </a:tcPr>
                </a:tc>
                <a:extLst>
                  <a:ext uri="{0D108BD9-81ED-4DB2-BD59-A6C34878D82A}">
                    <a16:rowId xmlns:a16="http://schemas.microsoft.com/office/drawing/2014/main" val="100479491"/>
                  </a:ext>
                </a:extLst>
              </a:tr>
              <a:tr h="769325">
                <a:tc>
                  <a:txBody>
                    <a:bodyPr/>
                    <a:lstStyle/>
                    <a:p>
                      <a:r>
                        <a:rPr lang="en-US" b="1"/>
                        <a:t>Outcome</a:t>
                      </a:r>
                      <a:endParaRPr lang="en-US"/>
                    </a:p>
                  </a:txBody>
                  <a:tcPr anchor="ctr">
                    <a:lnL>
                      <a:noFill/>
                    </a:lnL>
                    <a:lnR>
                      <a:noFill/>
                    </a:lnR>
                    <a:lnT>
                      <a:noFill/>
                    </a:lnT>
                    <a:lnB>
                      <a:noFill/>
                    </a:lnB>
                    <a:noFill/>
                  </a:tcPr>
                </a:tc>
                <a:tc>
                  <a:txBody>
                    <a:bodyPr/>
                    <a:lstStyle/>
                    <a:p>
                      <a:r>
                        <a:rPr lang="en-US"/>
                        <a:t>Generalizable findings</a:t>
                      </a:r>
                    </a:p>
                  </a:txBody>
                  <a:tcPr anchor="ctr">
                    <a:lnL>
                      <a:noFill/>
                    </a:lnL>
                    <a:lnR>
                      <a:noFill/>
                    </a:lnR>
                    <a:lnT>
                      <a:noFill/>
                    </a:lnT>
                    <a:lnB>
                      <a:noFill/>
                    </a:lnB>
                    <a:noFill/>
                  </a:tcPr>
                </a:tc>
                <a:tc>
                  <a:txBody>
                    <a:bodyPr/>
                    <a:lstStyle/>
                    <a:p>
                      <a:r>
                        <a:rPr lang="en-US" dirty="0"/>
                        <a:t>In-depth understanding of specific cases</a:t>
                      </a:r>
                    </a:p>
                  </a:txBody>
                  <a:tcPr anchor="ctr">
                    <a:lnL>
                      <a:noFill/>
                    </a:lnL>
                    <a:lnR>
                      <a:noFill/>
                    </a:lnR>
                    <a:lnT>
                      <a:noFill/>
                    </a:lnT>
                    <a:lnB>
                      <a:noFill/>
                    </a:lnB>
                    <a:noFill/>
                  </a:tcPr>
                </a:tc>
                <a:extLst>
                  <a:ext uri="{0D108BD9-81ED-4DB2-BD59-A6C34878D82A}">
                    <a16:rowId xmlns:a16="http://schemas.microsoft.com/office/drawing/2014/main" val="4223484234"/>
                  </a:ext>
                </a:extLst>
              </a:tr>
            </a:tbl>
          </a:graphicData>
        </a:graphic>
      </p:graphicFrame>
    </p:spTree>
    <p:extLst>
      <p:ext uri="{BB962C8B-B14F-4D97-AF65-F5344CB8AC3E}">
        <p14:creationId xmlns:p14="http://schemas.microsoft.com/office/powerpoint/2010/main" val="330352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8EB8F-1667-84B0-E154-D93678B6C3C2}"/>
              </a:ext>
            </a:extLst>
          </p:cNvPr>
          <p:cNvSpPr>
            <a:spLocks noGrp="1"/>
          </p:cNvSpPr>
          <p:nvPr>
            <p:ph type="title"/>
          </p:nvPr>
        </p:nvSpPr>
        <p:spPr/>
        <p:txBody>
          <a:bodyPr/>
          <a:lstStyle/>
          <a:p>
            <a:pPr algn="ctr"/>
            <a:r>
              <a:rPr lang="en-US" dirty="0"/>
              <a:t>Evidence Based Practice</a:t>
            </a:r>
          </a:p>
        </p:txBody>
      </p:sp>
      <p:sp>
        <p:nvSpPr>
          <p:cNvPr id="6" name="TextBox 5">
            <a:extLst>
              <a:ext uri="{FF2B5EF4-FFF2-40B4-BE49-F238E27FC236}">
                <a16:creationId xmlns:a16="http://schemas.microsoft.com/office/drawing/2014/main" id="{EB75AA0B-146C-7D2D-8192-B08AA878F0B3}"/>
              </a:ext>
            </a:extLst>
          </p:cNvPr>
          <p:cNvSpPr txBox="1"/>
          <p:nvPr/>
        </p:nvSpPr>
        <p:spPr>
          <a:xfrm>
            <a:off x="957264" y="1543051"/>
            <a:ext cx="10172700" cy="3970318"/>
          </a:xfrm>
          <a:prstGeom prst="rect">
            <a:avLst/>
          </a:prstGeom>
          <a:noFill/>
        </p:spPr>
        <p:txBody>
          <a:bodyPr wrap="square" rtlCol="0">
            <a:spAutoFit/>
          </a:bodyPr>
          <a:lstStyle/>
          <a:p>
            <a:r>
              <a:rPr lang="en-US" sz="2800" b="1" dirty="0">
                <a:cs typeface="Arial" panose="020B0604020202020204" pitchFamily="34" charset="0"/>
              </a:rPr>
              <a:t>Definition: </a:t>
            </a:r>
            <a:r>
              <a:rPr lang="en-US" sz="2800" dirty="0">
                <a:cs typeface="Arial" panose="020B0604020202020204" pitchFamily="34" charset="0"/>
              </a:rPr>
              <a:t>The conscientious use of current best evidence in making decisions about patient care.</a:t>
            </a:r>
          </a:p>
          <a:p>
            <a:endParaRPr lang="en-US" sz="2800" dirty="0">
              <a:cs typeface="Arial" panose="020B0604020202020204" pitchFamily="34" charset="0"/>
            </a:endParaRPr>
          </a:p>
          <a:p>
            <a:r>
              <a:rPr lang="en-US" sz="2800" b="1" dirty="0">
                <a:cs typeface="Arial" panose="020B0604020202020204" pitchFamily="34" charset="0"/>
              </a:rPr>
              <a:t>Focus: </a:t>
            </a:r>
            <a:r>
              <a:rPr lang="en-US" sz="2800" dirty="0">
                <a:cs typeface="Arial" panose="020B0604020202020204" pitchFamily="34" charset="0"/>
              </a:rPr>
              <a:t>Integrates clinical expertise, patient values, and the best research evidence into the decision-making process for patient care.</a:t>
            </a:r>
          </a:p>
          <a:p>
            <a:endParaRPr lang="en-US" sz="2800" dirty="0">
              <a:cs typeface="Arial" panose="020B0604020202020204" pitchFamily="34" charset="0"/>
            </a:endParaRPr>
          </a:p>
          <a:p>
            <a:r>
              <a:rPr lang="en-US" sz="2800" b="1" dirty="0">
                <a:cs typeface="Arial" panose="020B0604020202020204" pitchFamily="34" charset="0"/>
              </a:rPr>
              <a:t>Goal: </a:t>
            </a:r>
            <a:r>
              <a:rPr lang="en-US" sz="2800" dirty="0">
                <a:cs typeface="Arial" panose="020B0604020202020204" pitchFamily="34" charset="0"/>
              </a:rPr>
              <a:t>Improve patient outcomes by applying the most effective and scientifically validated treatments and interventions.</a:t>
            </a:r>
          </a:p>
        </p:txBody>
      </p:sp>
    </p:spTree>
    <p:extLst>
      <p:ext uri="{BB962C8B-B14F-4D97-AF65-F5344CB8AC3E}">
        <p14:creationId xmlns:p14="http://schemas.microsoft.com/office/powerpoint/2010/main" val="2246081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BCFA6-271C-021A-0E16-C89B47DE97BA}"/>
              </a:ext>
            </a:extLst>
          </p:cNvPr>
          <p:cNvSpPr>
            <a:spLocks noGrp="1"/>
          </p:cNvSpPr>
          <p:nvPr>
            <p:ph type="title"/>
          </p:nvPr>
        </p:nvSpPr>
        <p:spPr/>
        <p:txBody>
          <a:bodyPr/>
          <a:lstStyle/>
          <a:p>
            <a:r>
              <a:rPr lang="en-US" dirty="0"/>
              <a:t>Quality Improvement</a:t>
            </a:r>
          </a:p>
        </p:txBody>
      </p:sp>
      <p:sp>
        <p:nvSpPr>
          <p:cNvPr id="3" name="Content Placeholder 2">
            <a:extLst>
              <a:ext uri="{FF2B5EF4-FFF2-40B4-BE49-F238E27FC236}">
                <a16:creationId xmlns:a16="http://schemas.microsoft.com/office/drawing/2014/main" id="{4A942617-8CAC-78DB-1C65-5B0636273800}"/>
              </a:ext>
            </a:extLst>
          </p:cNvPr>
          <p:cNvSpPr>
            <a:spLocks noGrp="1"/>
          </p:cNvSpPr>
          <p:nvPr>
            <p:ph idx="1"/>
          </p:nvPr>
        </p:nvSpPr>
        <p:spPr/>
        <p:txBody>
          <a:bodyPr/>
          <a:lstStyle/>
          <a:p>
            <a:pPr marL="0" indent="0">
              <a:buNone/>
            </a:pPr>
            <a:r>
              <a:rPr lang="en-US" b="1" dirty="0"/>
              <a:t>Definition: </a:t>
            </a:r>
            <a:r>
              <a:rPr lang="en-US" dirty="0"/>
              <a:t>A systematic approach to making changes that lead to better patient outcomes and stronger health system performance.</a:t>
            </a:r>
          </a:p>
          <a:p>
            <a:pPr marL="0" indent="0">
              <a:buNone/>
            </a:pPr>
            <a:endParaRPr lang="en-US" dirty="0"/>
          </a:p>
          <a:p>
            <a:pPr marL="0" indent="0">
              <a:buNone/>
            </a:pPr>
            <a:r>
              <a:rPr lang="en-US" b="1" dirty="0"/>
              <a:t>Focus: </a:t>
            </a:r>
            <a:r>
              <a:rPr lang="en-US" dirty="0"/>
              <a:t>Uses data-driven methods to identify areas needing improvement and implement solutions.</a:t>
            </a:r>
          </a:p>
          <a:p>
            <a:endParaRPr lang="en-US" dirty="0"/>
          </a:p>
        </p:txBody>
      </p:sp>
    </p:spTree>
    <p:extLst>
      <p:ext uri="{BB962C8B-B14F-4D97-AF65-F5344CB8AC3E}">
        <p14:creationId xmlns:p14="http://schemas.microsoft.com/office/powerpoint/2010/main" val="255812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itle slide master">
  <a:themeElements>
    <a:clrScheme name="AANA">
      <a:dk1>
        <a:srgbClr val="000000"/>
      </a:dk1>
      <a:lt1>
        <a:srgbClr val="D8D8D8"/>
      </a:lt1>
      <a:dk2>
        <a:srgbClr val="191919"/>
      </a:dk2>
      <a:lt2>
        <a:srgbClr val="FFFFFF"/>
      </a:lt2>
      <a:accent1>
        <a:srgbClr val="003057"/>
      </a:accent1>
      <a:accent2>
        <a:srgbClr val="B7DDE1"/>
      </a:accent2>
      <a:accent3>
        <a:srgbClr val="E1513E"/>
      </a:accent3>
      <a:accent4>
        <a:srgbClr val="DB864E"/>
      </a:accent4>
      <a:accent5>
        <a:srgbClr val="006171"/>
      </a:accent5>
      <a:accent6>
        <a:srgbClr val="19191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311CF7B6-7195-C842-96E3-F9C602E7C941}" vid="{081BCBF7-E442-9548-9C74-0C7E543E31C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1696</TotalTime>
  <Words>3716</Words>
  <Application>Microsoft Office PowerPoint</Application>
  <PresentationFormat>Widescreen</PresentationFormat>
  <Paragraphs>383</Paragraphs>
  <Slides>37</Slides>
  <Notes>28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37</vt:i4>
      </vt:variant>
    </vt:vector>
  </HeadingPairs>
  <TitlesOfParts>
    <vt:vector size="45" baseType="lpstr">
      <vt:lpstr>Aptos</vt:lpstr>
      <vt:lpstr>Aptos Display</vt:lpstr>
      <vt:lpstr>Arial</vt:lpstr>
      <vt:lpstr>Calibri</vt:lpstr>
      <vt:lpstr>Google Sans</vt:lpstr>
      <vt:lpstr>Gotham Light</vt:lpstr>
      <vt:lpstr>Office Theme</vt:lpstr>
      <vt:lpstr>Title slide master</vt:lpstr>
      <vt:lpstr>Dean Hayden Resident Research and Evidence Based Practice Grant</vt:lpstr>
      <vt:lpstr>Objectives</vt:lpstr>
      <vt:lpstr>PowerPoint Presentation</vt:lpstr>
      <vt:lpstr>Dean Hayden Grant</vt:lpstr>
      <vt:lpstr>Documentation Required for Grant </vt:lpstr>
      <vt:lpstr>Quantitative &amp; Qualitative Research</vt:lpstr>
      <vt:lpstr>Defining Differences Between  Quantitative and Qualitative Research</vt:lpstr>
      <vt:lpstr>Evidence Based Practice</vt:lpstr>
      <vt:lpstr>Quality Improvement</vt:lpstr>
      <vt:lpstr>Defining Differences Between  Evidence-based Practice &amp; Quality Improvement</vt:lpstr>
      <vt:lpstr>EBP vs QI vs Research</vt:lpstr>
      <vt:lpstr>PowerPoint Presentation</vt:lpstr>
      <vt:lpstr>Generalizability</vt:lpstr>
      <vt:lpstr>Introduction &amp; Methods</vt:lpstr>
      <vt:lpstr>Research Introduction</vt:lpstr>
      <vt:lpstr>Research Introduction – Key Points</vt:lpstr>
      <vt:lpstr>Research Questions</vt:lpstr>
      <vt:lpstr>Research Question Components</vt:lpstr>
      <vt:lpstr>Research Question Examples</vt:lpstr>
      <vt:lpstr>Research Question Examples</vt:lpstr>
      <vt:lpstr>Elements of a Methods Section</vt:lpstr>
      <vt:lpstr>Research or Project Design- Quantitative</vt:lpstr>
      <vt:lpstr>Research or Project Design- Qualitative </vt:lpstr>
      <vt:lpstr>Study Variables</vt:lpstr>
      <vt:lpstr>EBP - Methods</vt:lpstr>
      <vt:lpstr>Sample</vt:lpstr>
      <vt:lpstr>Materials/Instrumentation</vt:lpstr>
      <vt:lpstr>Data Analysis</vt:lpstr>
      <vt:lpstr>Common Errors: Lack of Detail</vt:lpstr>
      <vt:lpstr>Inconsistent Terminology</vt:lpstr>
      <vt:lpstr>Ambiguous Sample Description</vt:lpstr>
      <vt:lpstr>Lack of Details in Statistical Analysis</vt:lpstr>
      <vt:lpstr>Incongruence of Outcome Variable to Purpose</vt:lpstr>
      <vt:lpstr>Lack of Clarity &amp; Flow of Ideas</vt:lpstr>
      <vt:lpstr>Omitting Ethical Considerations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Bryan Wilbanks</dc:creator>
  <cp:lastModifiedBy>Bryan Wilbanks</cp:lastModifiedBy>
  <cp:revision>27</cp:revision>
  <dcterms:created xsi:type="dcterms:W3CDTF">2025-01-28T19:38:39Z</dcterms:created>
  <dcterms:modified xsi:type="dcterms:W3CDTF">2025-02-26T20:30:36Z</dcterms:modified>
</cp:coreProperties>
</file>